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5"/>
  </p:notesMasterIdLst>
  <p:handoutMasterIdLst>
    <p:handoutMasterId r:id="rId66"/>
  </p:handoutMasterIdLst>
  <p:sldIdLst>
    <p:sldId id="256" r:id="rId2"/>
    <p:sldId id="257" r:id="rId3"/>
    <p:sldId id="380" r:id="rId4"/>
    <p:sldId id="265" r:id="rId5"/>
    <p:sldId id="288" r:id="rId6"/>
    <p:sldId id="289" r:id="rId7"/>
    <p:sldId id="414" r:id="rId8"/>
    <p:sldId id="415" r:id="rId9"/>
    <p:sldId id="382" r:id="rId10"/>
    <p:sldId id="383" r:id="rId11"/>
    <p:sldId id="417" r:id="rId12"/>
    <p:sldId id="418" r:id="rId13"/>
    <p:sldId id="419" r:id="rId14"/>
    <p:sldId id="405" r:id="rId15"/>
    <p:sldId id="270" r:id="rId16"/>
    <p:sldId id="388" r:id="rId17"/>
    <p:sldId id="406" r:id="rId18"/>
    <p:sldId id="355" r:id="rId19"/>
    <p:sldId id="357" r:id="rId20"/>
    <p:sldId id="390" r:id="rId21"/>
    <p:sldId id="277" r:id="rId22"/>
    <p:sldId id="399" r:id="rId23"/>
    <p:sldId id="393" r:id="rId24"/>
    <p:sldId id="391" r:id="rId25"/>
    <p:sldId id="392" r:id="rId26"/>
    <p:sldId id="394" r:id="rId27"/>
    <p:sldId id="400" r:id="rId28"/>
    <p:sldId id="432" r:id="rId29"/>
    <p:sldId id="341" r:id="rId30"/>
    <p:sldId id="293" r:id="rId31"/>
    <p:sldId id="284" r:id="rId32"/>
    <p:sldId id="286" r:id="rId33"/>
    <p:sldId id="408" r:id="rId34"/>
    <p:sldId id="409" r:id="rId35"/>
    <p:sldId id="413" r:id="rId36"/>
    <p:sldId id="412" r:id="rId37"/>
    <p:sldId id="420" r:id="rId38"/>
    <p:sldId id="421" r:id="rId39"/>
    <p:sldId id="407" r:id="rId40"/>
    <p:sldId id="312" r:id="rId41"/>
    <p:sldId id="301" r:id="rId42"/>
    <p:sldId id="330" r:id="rId43"/>
    <p:sldId id="336" r:id="rId44"/>
    <p:sldId id="397" r:id="rId45"/>
    <p:sldId id="429" r:id="rId46"/>
    <p:sldId id="401" r:id="rId47"/>
    <p:sldId id="367" r:id="rId48"/>
    <p:sldId id="403" r:id="rId49"/>
    <p:sldId id="404" r:id="rId50"/>
    <p:sldId id="395" r:id="rId51"/>
    <p:sldId id="410" r:id="rId52"/>
    <p:sldId id="411" r:id="rId53"/>
    <p:sldId id="430" r:id="rId54"/>
    <p:sldId id="354" r:id="rId55"/>
    <p:sldId id="389" r:id="rId56"/>
    <p:sldId id="431" r:id="rId57"/>
    <p:sldId id="304" r:id="rId58"/>
    <p:sldId id="424" r:id="rId59"/>
    <p:sldId id="425" r:id="rId60"/>
    <p:sldId id="426" r:id="rId61"/>
    <p:sldId id="428" r:id="rId62"/>
    <p:sldId id="427" r:id="rId63"/>
    <p:sldId id="422"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 id="289"/>
          </p14:sldIdLst>
        </p14:section>
        <p14:section name="先行研究" id="{6DD3B4E7-3930-4EC5-9054-E630D6527E1C}">
          <p14:sldIdLst>
            <p14:sldId id="414"/>
            <p14:sldId id="415"/>
            <p14:sldId id="382"/>
            <p14:sldId id="383"/>
            <p14:sldId id="417"/>
            <p14:sldId id="418"/>
            <p14:sldId id="419"/>
          </p14:sldIdLst>
        </p14:section>
        <p14:section name="データセット" id="{824B3EBD-D20D-47C5-8449-3858C7AE8F75}">
          <p14:sldIdLst>
            <p14:sldId id="405"/>
            <p14:sldId id="270"/>
            <p14:sldId id="388"/>
          </p14:sldIdLst>
        </p14:section>
        <p14:section name="要素技術" id="{06651500-9F65-4E05-9904-98DB0DD17F79}">
          <p14:sldIdLst>
            <p14:sldId id="406"/>
            <p14:sldId id="355"/>
            <p14:sldId id="357"/>
          </p14:sldIdLst>
        </p14:section>
        <p14:section name="実験設定" id="{57D13AC2-5BAF-4A05-8C94-90F750AD787E}">
          <p14:sldIdLst>
            <p14:sldId id="390"/>
            <p14:sldId id="277"/>
            <p14:sldId id="399"/>
            <p14:sldId id="393"/>
            <p14:sldId id="391"/>
            <p14:sldId id="392"/>
            <p14:sldId id="394"/>
            <p14:sldId id="400"/>
            <p14:sldId id="432"/>
            <p14:sldId id="341"/>
            <p14:sldId id="293"/>
            <p14:sldId id="284"/>
            <p14:sldId id="286"/>
            <p14:sldId id="408"/>
            <p14:sldId id="409"/>
            <p14:sldId id="413"/>
            <p14:sldId id="412"/>
            <p14:sldId id="420"/>
            <p14:sldId id="421"/>
          </p14:sldIdLst>
        </p14:section>
        <p14:section name="まとめ・課題" id="{1CDB7562-F34D-405E-9325-C263D6928193}">
          <p14:sldIdLst>
            <p14:sldId id="407"/>
            <p14:sldId id="312"/>
            <p14:sldId id="301"/>
            <p14:sldId id="330"/>
            <p14:sldId id="336"/>
          </p14:sldIdLst>
        </p14:section>
        <p14:section name="予備" id="{BBFA7761-7406-4169-9063-D47FBB3FFA2F}">
          <p14:sldIdLst>
            <p14:sldId id="397"/>
            <p14:sldId id="429"/>
            <p14:sldId id="401"/>
            <p14:sldId id="367"/>
            <p14:sldId id="403"/>
            <p14:sldId id="404"/>
            <p14:sldId id="395"/>
            <p14:sldId id="410"/>
            <p14:sldId id="411"/>
            <p14:sldId id="430"/>
            <p14:sldId id="354"/>
            <p14:sldId id="389"/>
            <p14:sldId id="431"/>
            <p14:sldId id="304"/>
            <p14:sldId id="424"/>
            <p14:sldId id="425"/>
            <p14:sldId id="426"/>
            <p14:sldId id="428"/>
            <p14:sldId id="427"/>
            <p14:sldId id="4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B7E7D6"/>
    <a:srgbClr val="E05073"/>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79882" autoAdjust="0"/>
  </p:normalViewPr>
  <p:slideViewPr>
    <p:cSldViewPr snapToGrid="0">
      <p:cViewPr>
        <p:scale>
          <a:sx n="84" d="100"/>
          <a:sy n="84" d="100"/>
        </p:scale>
        <p:origin x="2226" y="240"/>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2021/6/14</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2021/6/14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pectrum.ieee.org/tech-talk/artificial-intelligence/machine-learning/new-ai-dupes-humans-into-believing-synthesized-sound-effects-are-rea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arxiv.org/abs/2002.10981"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a:t>
            </a:r>
            <a:r>
              <a:rPr lang="ja-JP" altLang="en-US" sz="1200" dirty="0">
                <a:solidFill>
                  <a:schemeClr val="tx1"/>
                </a:solidFill>
              </a:rPr>
              <a:t>深層学習によるマルチメディアデータを入力とした動作ラベルの推定</a:t>
            </a:r>
            <a:r>
              <a:rPr lang="ja-JP" altLang="en-US" dirty="0">
                <a:solidFill>
                  <a:schemeClr val="tx1"/>
                </a:solidFill>
              </a:rPr>
              <a:t>」と題しまして</a:t>
            </a:r>
            <a:r>
              <a:rPr lang="en-US" altLang="ja-JP" dirty="0">
                <a:solidFill>
                  <a:schemeClr val="tx1"/>
                </a:solidFill>
              </a:rPr>
              <a:t>,</a:t>
            </a:r>
          </a:p>
          <a:p>
            <a:r>
              <a:rPr kumimoji="1" lang="ja-JP" altLang="en-US" dirty="0">
                <a:solidFill>
                  <a:schemeClr val="tx1"/>
                </a:solidFill>
              </a:rPr>
              <a:t>ソフトウェアシステム研究グループ </a:t>
            </a:r>
            <a:r>
              <a:rPr kumimoji="1" lang="en-US" altLang="ja-JP" dirty="0">
                <a:solidFill>
                  <a:schemeClr val="tx1"/>
                </a:solidFill>
              </a:rPr>
              <a:t>M1</a:t>
            </a:r>
            <a:r>
              <a:rPr kumimoji="1" lang="ja-JP" altLang="en-US" dirty="0">
                <a:solidFill>
                  <a:schemeClr val="tx1"/>
                </a:solidFill>
              </a:rPr>
              <a:t>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 </a:t>
            </a:r>
            <a:r>
              <a:rPr kumimoji="1" lang="en-US" altLang="ja-JP" dirty="0" err="1"/>
              <a:t>Sanchita</a:t>
            </a:r>
            <a:r>
              <a:rPr kumimoji="1" lang="en-US" altLang="ja-JP" dirty="0"/>
              <a:t> (</a:t>
            </a:r>
            <a:r>
              <a:rPr kumimoji="1" lang="ja-JP" altLang="en-US" dirty="0"/>
              <a:t>サンチタ</a:t>
            </a:r>
            <a:r>
              <a:rPr kumimoji="1" lang="en-US" altLang="ja-JP" dirty="0"/>
              <a:t>)</a:t>
            </a:r>
            <a:r>
              <a:rPr kumimoji="1" lang="ja-JP" altLang="en-US" dirty="0"/>
              <a:t>らによる研究</a:t>
            </a:r>
            <a:r>
              <a:rPr kumimoji="1" lang="en-US" altLang="ja-JP" dirty="0"/>
              <a:t>,</a:t>
            </a:r>
            <a:r>
              <a:rPr kumimoji="1" lang="ja-JP" altLang="en-US" dirty="0"/>
              <a:t>　</a:t>
            </a:r>
            <a:r>
              <a:rPr lang="en-US" altLang="ja-JP" b="0" i="0" dirty="0" err="1">
                <a:solidFill>
                  <a:srgbClr val="181D28"/>
                </a:solidFill>
                <a:effectLst/>
                <a:latin typeface="YakuHanJPs"/>
              </a:rPr>
              <a:t>AutoFoley</a:t>
            </a:r>
            <a:r>
              <a:rPr lang="en-US" altLang="ja-JP" b="0" i="0" dirty="0">
                <a:solidFill>
                  <a:srgbClr val="181D28"/>
                </a:solidFill>
                <a:effectLst/>
                <a:latin typeface="YakuHanJPs"/>
              </a:rPr>
              <a:t>(</a:t>
            </a:r>
            <a:r>
              <a:rPr lang="ja-JP" altLang="en-US" b="0" i="0" dirty="0">
                <a:solidFill>
                  <a:srgbClr val="181D28"/>
                </a:solidFill>
                <a:effectLst/>
                <a:latin typeface="YakuHanJPs"/>
              </a:rPr>
              <a:t>オートフォーリー</a:t>
            </a:r>
            <a:r>
              <a:rPr lang="en-US" altLang="ja-JP" b="0" i="0" dirty="0">
                <a:solidFill>
                  <a:srgbClr val="181D28"/>
                </a:solidFill>
                <a:effectLst/>
                <a:latin typeface="YakuHanJPs"/>
              </a:rPr>
              <a:t>)</a:t>
            </a:r>
            <a:r>
              <a:rPr kumimoji="1" lang="ja-JP" altLang="en-US" dirty="0"/>
              <a:t>では</a:t>
            </a:r>
            <a:endParaRPr kumimoji="1" lang="en-US" altLang="ja-JP" dirty="0"/>
          </a:p>
          <a:p>
            <a:r>
              <a:rPr lang="ja-JP" altLang="en-US" b="0" i="0" dirty="0">
                <a:solidFill>
                  <a:srgbClr val="181D28"/>
                </a:solidFill>
                <a:effectLst/>
                <a:latin typeface="YakuHanJPs"/>
              </a:rPr>
              <a:t>フレームから画像の特徴を抽出してこれに合った効果音を決定するモデルと、</a:t>
            </a:r>
            <a:endParaRPr lang="en-US" altLang="ja-JP" b="0" i="0" dirty="0">
              <a:solidFill>
                <a:srgbClr val="181D28"/>
              </a:solidFill>
              <a:effectLst/>
              <a:latin typeface="YakuHanJPs"/>
            </a:endParaRPr>
          </a:p>
          <a:p>
            <a:r>
              <a:rPr lang="ja-JP" altLang="en-US" b="0" i="0" dirty="0">
                <a:solidFill>
                  <a:srgbClr val="181D28"/>
                </a:solidFill>
                <a:effectLst/>
                <a:latin typeface="YakuHanJPs"/>
              </a:rPr>
              <a:t>フレーム内オブジェクトのアクションを経時的に分析するモデルを学習することで</a:t>
            </a:r>
            <a:endParaRPr lang="en-US" altLang="ja-JP" b="0" i="0" dirty="0">
              <a:solidFill>
                <a:srgbClr val="181D28"/>
              </a:solidFill>
              <a:effectLst/>
              <a:latin typeface="YakuHanJPs"/>
            </a:endParaRPr>
          </a:p>
          <a:p>
            <a:r>
              <a:rPr lang="ja-JP" altLang="en-US" b="0" i="0" dirty="0">
                <a:solidFill>
                  <a:srgbClr val="181D28"/>
                </a:solidFill>
                <a:effectLst/>
                <a:latin typeface="YakuHanJPs"/>
              </a:rPr>
              <a:t>音と映像の正確な同期を実現しています</a:t>
            </a:r>
            <a:r>
              <a:rPr lang="en-US" altLang="ja-JP" b="0" i="0" dirty="0">
                <a:solidFill>
                  <a:srgbClr val="181D28"/>
                </a:solidFill>
                <a:effectLst/>
                <a:latin typeface="YakuHanJPs"/>
              </a:rPr>
              <a:t>.</a:t>
            </a:r>
          </a:p>
          <a:p>
            <a:endParaRPr lang="en-US" altLang="ja-JP" b="0" i="0" dirty="0">
              <a:solidFill>
                <a:srgbClr val="181D28"/>
              </a:solidFill>
              <a:effectLst/>
              <a:latin typeface="YakuHanJPs"/>
            </a:endParaRPr>
          </a:p>
          <a:p>
            <a:endParaRPr lang="en-US" altLang="ja-JP" b="0" i="0" dirty="0">
              <a:solidFill>
                <a:srgbClr val="181D28"/>
              </a:solidFill>
              <a:effectLst/>
              <a:latin typeface="YakuHanJPs"/>
            </a:endParaRPr>
          </a:p>
          <a:p>
            <a:r>
              <a:rPr lang="en-US" altLang="ja-JP" b="0" i="0" dirty="0">
                <a:solidFill>
                  <a:srgbClr val="181D28"/>
                </a:solidFill>
                <a:effectLst/>
                <a:latin typeface="YakuHanJPs"/>
              </a:rPr>
              <a:t>===</a:t>
            </a:r>
          </a:p>
          <a:p>
            <a:pPr algn="l" fontAlgn="base"/>
            <a:r>
              <a:rPr lang="ja-JP" altLang="en-US" b="0" i="0" dirty="0">
                <a:solidFill>
                  <a:srgbClr val="000000"/>
                </a:solidFill>
                <a:effectLst/>
                <a:latin typeface="avenir"/>
              </a:rPr>
              <a:t>科学系メディア「</a:t>
            </a:r>
            <a:r>
              <a:rPr lang="en-US" altLang="ja-JP" b="0" i="0" u="none" strike="noStrike" dirty="0">
                <a:solidFill>
                  <a:srgbClr val="C9171D"/>
                </a:solidFill>
                <a:effectLst/>
                <a:latin typeface="avenir"/>
                <a:hlinkClick r:id="rId3"/>
              </a:rPr>
              <a:t>IEEE SPECTRUM</a:t>
            </a:r>
            <a:r>
              <a:rPr lang="ja-JP" altLang="en-US" b="0" i="0" dirty="0">
                <a:solidFill>
                  <a:srgbClr val="000000"/>
                </a:solidFill>
                <a:effectLst/>
                <a:latin typeface="avenir"/>
              </a:rPr>
              <a:t>」は</a:t>
            </a:r>
            <a:r>
              <a:rPr lang="en-US" altLang="ja-JP" b="0" i="0" dirty="0">
                <a:solidFill>
                  <a:srgbClr val="000000"/>
                </a:solidFill>
                <a:effectLst/>
                <a:latin typeface="avenir"/>
              </a:rPr>
              <a:t>8</a:t>
            </a:r>
            <a:r>
              <a:rPr lang="ja-JP" altLang="en-US" b="0" i="0" dirty="0">
                <a:solidFill>
                  <a:srgbClr val="000000"/>
                </a:solidFill>
                <a:effectLst/>
                <a:latin typeface="avenir"/>
              </a:rPr>
              <a:t>月</a:t>
            </a:r>
            <a:r>
              <a:rPr lang="en-US" altLang="ja-JP" b="0" i="0" dirty="0">
                <a:solidFill>
                  <a:srgbClr val="000000"/>
                </a:solidFill>
                <a:effectLst/>
                <a:latin typeface="avenir"/>
              </a:rPr>
              <a:t>10</a:t>
            </a:r>
            <a:r>
              <a:rPr lang="ja-JP" altLang="en-US" b="0" i="0" dirty="0">
                <a:solidFill>
                  <a:srgbClr val="000000"/>
                </a:solidFill>
                <a:effectLst/>
                <a:latin typeface="avenir"/>
              </a:rPr>
              <a:t>日、フォーリーアーティストを模倣する</a:t>
            </a:r>
            <a:r>
              <a:rPr lang="en-US" altLang="ja-JP" b="0" i="0" dirty="0">
                <a:solidFill>
                  <a:srgbClr val="000000"/>
                </a:solidFill>
                <a:effectLst/>
                <a:latin typeface="avenir"/>
              </a:rPr>
              <a:t>AI</a:t>
            </a:r>
            <a:r>
              <a:rPr lang="ja-JP" altLang="en-US" b="0" i="0" dirty="0">
                <a:solidFill>
                  <a:srgbClr val="000000"/>
                </a:solidFill>
                <a:effectLst/>
                <a:latin typeface="avenir"/>
              </a:rPr>
              <a:t>開発の動向を報じました。フォーリーアーティストとは、映画のなかで生じる雨音や足音といった効果音を映像に追加する職種の名前です。</a:t>
            </a:r>
          </a:p>
          <a:p>
            <a:pPr algn="l" fontAlgn="base"/>
            <a:r>
              <a:rPr lang="ja-JP" altLang="en-US" b="0" i="0" dirty="0">
                <a:solidFill>
                  <a:srgbClr val="000000"/>
                </a:solidFill>
                <a:effectLst/>
                <a:latin typeface="avenir"/>
              </a:rPr>
              <a:t>テキサス大学の研究チームは、フォーリーアーティストの仕事を実行する音声生成</a:t>
            </a:r>
            <a:r>
              <a:rPr lang="en-US" altLang="ja-JP" b="0" i="0" dirty="0">
                <a:solidFill>
                  <a:srgbClr val="000000"/>
                </a:solidFill>
                <a:effectLst/>
                <a:latin typeface="avenir"/>
              </a:rPr>
              <a:t>AI</a:t>
            </a:r>
            <a:r>
              <a:rPr lang="ja-JP" altLang="en-US" b="0" i="0" dirty="0">
                <a:solidFill>
                  <a:srgbClr val="000000"/>
                </a:solidFill>
                <a:effectLst/>
                <a:latin typeface="avenir"/>
              </a:rPr>
              <a:t>「</a:t>
            </a:r>
            <a:r>
              <a:rPr lang="en-US" altLang="ja-JP" b="0" i="0" dirty="0" err="1">
                <a:solidFill>
                  <a:srgbClr val="000000"/>
                </a:solidFill>
                <a:effectLst/>
                <a:latin typeface="avenir"/>
              </a:rPr>
              <a:t>AutoFoley</a:t>
            </a:r>
            <a:r>
              <a:rPr lang="ja-JP" altLang="en-US" b="0" i="0" dirty="0">
                <a:solidFill>
                  <a:srgbClr val="000000"/>
                </a:solidFill>
                <a:effectLst/>
                <a:latin typeface="avenir"/>
              </a:rPr>
              <a:t>」を開発したことを</a:t>
            </a:r>
            <a:r>
              <a:rPr lang="ja-JP" altLang="en-US" b="0" i="0" u="none" strike="noStrike" dirty="0">
                <a:solidFill>
                  <a:srgbClr val="C9171D"/>
                </a:solidFill>
                <a:effectLst/>
                <a:latin typeface="avenir"/>
                <a:hlinkClick r:id="rId4"/>
              </a:rPr>
              <a:t>発表</a:t>
            </a:r>
            <a:r>
              <a:rPr lang="ja-JP" altLang="en-US" b="0" i="0" dirty="0">
                <a:solidFill>
                  <a:srgbClr val="000000"/>
                </a:solidFill>
                <a:effectLst/>
                <a:latin typeface="avenir"/>
              </a:rPr>
              <a:t>しました。同</a:t>
            </a:r>
            <a:r>
              <a:rPr lang="en-US" altLang="ja-JP" b="0" i="0" dirty="0">
                <a:solidFill>
                  <a:srgbClr val="000000"/>
                </a:solidFill>
                <a:effectLst/>
                <a:latin typeface="avenir"/>
              </a:rPr>
              <a:t>AI</a:t>
            </a:r>
            <a:r>
              <a:rPr lang="ja-JP" altLang="en-US" b="0" i="0" dirty="0">
                <a:solidFill>
                  <a:srgbClr val="000000"/>
                </a:solidFill>
                <a:effectLst/>
                <a:latin typeface="avenir"/>
              </a:rPr>
              <a:t>は、音声を識別するモデルと生成した音声を映像に同期させるモデルから構成されています。音声識別モデルは、映像がもつ特徴から雨音や走行する馬といった音源を特定して、特定した音源に相応しい効果音を生成します。生成された効果音は、音声同期モデルによって映像の変化と同期するように追加されます。こうした仕組みで機能する</a:t>
            </a:r>
            <a:r>
              <a:rPr lang="en-US" altLang="ja-JP" b="0" i="0" dirty="0" err="1">
                <a:solidFill>
                  <a:srgbClr val="000000"/>
                </a:solidFill>
                <a:effectLst/>
                <a:latin typeface="avenir"/>
              </a:rPr>
              <a:t>AutoFoley</a:t>
            </a:r>
            <a:r>
              <a:rPr lang="ja-JP" altLang="en-US" b="0" i="0" dirty="0">
                <a:solidFill>
                  <a:srgbClr val="000000"/>
                </a:solidFill>
                <a:effectLst/>
                <a:latin typeface="avenir"/>
              </a:rPr>
              <a:t>は、雨が降るシーンのような効果音の同期があまり重要ではないシーンではその性能を発揮しますが、雷鳴のようなランダムな同期が求められるシーンでは、同期に失敗する可能性があることが確かめられました。</a:t>
            </a:r>
          </a:p>
          <a:p>
            <a:pPr algn="l" fontAlgn="base"/>
            <a:r>
              <a:rPr lang="ja-JP" altLang="en-US" b="0" i="0" dirty="0">
                <a:solidFill>
                  <a:srgbClr val="000000"/>
                </a:solidFill>
                <a:effectLst/>
                <a:latin typeface="avenir"/>
              </a:rPr>
              <a:t>研究チームは</a:t>
            </a:r>
            <a:r>
              <a:rPr lang="en-US" altLang="ja-JP" b="0" i="0" dirty="0">
                <a:solidFill>
                  <a:srgbClr val="000000"/>
                </a:solidFill>
                <a:effectLst/>
                <a:latin typeface="avenir"/>
              </a:rPr>
              <a:t>57</a:t>
            </a:r>
            <a:r>
              <a:rPr lang="ja-JP" altLang="en-US" b="0" i="0" dirty="0">
                <a:solidFill>
                  <a:srgbClr val="000000"/>
                </a:solidFill>
                <a:effectLst/>
                <a:latin typeface="avenir"/>
              </a:rPr>
              <a:t>人の大学生に協力してもらって、ふたつのモデルのそれぞれに関してその性能を評価するテストを実施しました。テストは、特定の映像に関してオリジナルの効果音が付いているバージョンと</a:t>
            </a:r>
            <a:r>
              <a:rPr lang="en-US" altLang="ja-JP" b="0" i="0" dirty="0" err="1">
                <a:solidFill>
                  <a:srgbClr val="000000"/>
                </a:solidFill>
                <a:effectLst/>
                <a:latin typeface="avenir"/>
              </a:rPr>
              <a:t>AutoFoley</a:t>
            </a:r>
            <a:r>
              <a:rPr lang="ja-JP" altLang="en-US" b="0" i="0" dirty="0">
                <a:solidFill>
                  <a:srgbClr val="000000"/>
                </a:solidFill>
                <a:effectLst/>
                <a:latin typeface="avenir"/>
              </a:rPr>
              <a:t>で生成した効果音が付いたバージョンを比較してもらい、どちらがオリジナルの効果音かを尋ねる、というものでした。テストの結果、音声識別モデルに関しては</a:t>
            </a:r>
            <a:r>
              <a:rPr lang="en-US" altLang="ja-JP" b="0" i="0" dirty="0">
                <a:solidFill>
                  <a:srgbClr val="000000"/>
                </a:solidFill>
                <a:effectLst/>
                <a:latin typeface="avenir"/>
              </a:rPr>
              <a:t>73%</a:t>
            </a:r>
            <a:r>
              <a:rPr lang="ja-JP" altLang="en-US" b="0" i="0" dirty="0">
                <a:solidFill>
                  <a:srgbClr val="000000"/>
                </a:solidFill>
                <a:effectLst/>
                <a:latin typeface="avenir"/>
              </a:rPr>
              <a:t>の学生がオリジナルな効果音と判断した一方で、音声同期モデルでは</a:t>
            </a:r>
            <a:r>
              <a:rPr lang="en-US" altLang="ja-JP" b="0" i="0" dirty="0">
                <a:solidFill>
                  <a:srgbClr val="000000"/>
                </a:solidFill>
                <a:effectLst/>
                <a:latin typeface="avenir"/>
              </a:rPr>
              <a:t>66%</a:t>
            </a:r>
            <a:r>
              <a:rPr lang="ja-JP" altLang="en-US" b="0" i="0" dirty="0">
                <a:solidFill>
                  <a:srgbClr val="000000"/>
                </a:solidFill>
                <a:effectLst/>
                <a:latin typeface="avenir"/>
              </a:rPr>
              <a:t>がオリジナルの効果音と判断しました。</a:t>
            </a:r>
          </a:p>
          <a:p>
            <a:pPr algn="l" fontAlgn="base"/>
            <a:r>
              <a:rPr lang="ja-JP" altLang="en-US" b="0" i="0" dirty="0">
                <a:solidFill>
                  <a:srgbClr val="000000"/>
                </a:solidFill>
                <a:effectLst/>
                <a:latin typeface="avenir"/>
              </a:rPr>
              <a:t>以上のようなテスト結果をふまえて、研究チームは学習データを増やして</a:t>
            </a:r>
            <a:r>
              <a:rPr lang="en-US" altLang="ja-JP" b="0" i="0" dirty="0" err="1">
                <a:solidFill>
                  <a:srgbClr val="000000"/>
                </a:solidFill>
                <a:effectLst/>
                <a:latin typeface="avenir"/>
              </a:rPr>
              <a:t>AutoFoley</a:t>
            </a:r>
            <a:r>
              <a:rPr lang="ja-JP" altLang="en-US" b="0" i="0" dirty="0">
                <a:solidFill>
                  <a:srgbClr val="000000"/>
                </a:solidFill>
                <a:effectLst/>
                <a:latin typeface="avenir"/>
              </a:rPr>
              <a:t>をさらに改良していきたい、と述べています。</a:t>
            </a: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380673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研究目標は</a:t>
            </a:r>
            <a:endParaRPr kumimoji="1" lang="en-US" altLang="ja-JP" dirty="0"/>
          </a:p>
          <a:p>
            <a:r>
              <a:rPr kumimoji="1" lang="ja-JP" altLang="en-US" dirty="0"/>
              <a:t>深層学習によるマルチメディアデータを用いた</a:t>
            </a:r>
            <a:endParaRPr kumimoji="1" lang="en-US" altLang="ja-JP" dirty="0"/>
          </a:p>
          <a:p>
            <a:r>
              <a:rPr kumimoji="1" lang="ja-JP" altLang="en-US" dirty="0"/>
              <a:t>動画に対する音声の自動アノテーション モデルの構築です</a:t>
            </a:r>
            <a:endParaRPr kumimoji="1" lang="en-US" altLang="ja-JP" dirty="0"/>
          </a:p>
          <a:p>
            <a:endParaRPr kumimoji="1" lang="en-US" altLang="ja-JP" dirty="0"/>
          </a:p>
          <a:p>
            <a:r>
              <a:rPr kumimoji="1" lang="ja-JP" altLang="en-US" dirty="0"/>
              <a:t>この時の入力データは主に連番の画像ですが</a:t>
            </a:r>
            <a:r>
              <a:rPr kumimoji="1" lang="en-US" altLang="ja-JP" dirty="0"/>
              <a:t>,</a:t>
            </a:r>
          </a:p>
          <a:p>
            <a:r>
              <a:rPr kumimoji="1" lang="en-US" altLang="ja-JP" dirty="0"/>
              <a:t>Auto Foley</a:t>
            </a:r>
            <a:r>
              <a:rPr kumimoji="1" lang="ja-JP" altLang="en-US" dirty="0"/>
              <a:t>のようにフレーム画像の特徴に合わせてリファレンスとなる音を補助的に用いたり</a:t>
            </a:r>
            <a:endParaRPr kumimoji="1" lang="en-US" altLang="ja-JP" dirty="0"/>
          </a:p>
          <a:p>
            <a:r>
              <a:rPr kumimoji="1" lang="ja-JP" altLang="en-US" dirty="0"/>
              <a:t>動画の内容に関してアノテートされた自然言語データも用いることができると考えられます</a:t>
            </a:r>
            <a:r>
              <a:rPr kumimoji="1" lang="en-US" altLang="ja-JP" dirty="0"/>
              <a:t>.</a:t>
            </a:r>
          </a:p>
          <a:p>
            <a:endParaRPr kumimoji="1" lang="en-US" altLang="ja-JP" dirty="0"/>
          </a:p>
          <a:p>
            <a:r>
              <a:rPr kumimoji="1" lang="ja-JP" altLang="en-US" dirty="0"/>
              <a:t>このような研究目標達成のための前段階</a:t>
            </a:r>
            <a:r>
              <a:rPr kumimoji="1" lang="en-US" altLang="ja-JP" dirty="0"/>
              <a:t>(</a:t>
            </a:r>
            <a:r>
              <a:rPr kumimoji="1" lang="ja-JP" altLang="en-US" dirty="0"/>
              <a:t>まえだんかい</a:t>
            </a:r>
            <a:r>
              <a:rPr kumimoji="1" lang="en-US" altLang="ja-JP" dirty="0"/>
              <a:t>)</a:t>
            </a:r>
            <a:r>
              <a:rPr kumimoji="1" lang="ja-JP" altLang="en-US" dirty="0"/>
              <a:t>として今回は</a:t>
            </a:r>
            <a:endParaRPr kumimoji="1" lang="en-US" altLang="ja-JP" dirty="0"/>
          </a:p>
          <a:p>
            <a:r>
              <a:rPr kumimoji="1" lang="ja-JP" altLang="en-US" dirty="0"/>
              <a:t>動画に含まれているマルチメディアデータから</a:t>
            </a:r>
            <a:r>
              <a:rPr kumimoji="1" lang="en-US" altLang="ja-JP" dirty="0"/>
              <a:t>, </a:t>
            </a:r>
            <a:r>
              <a:rPr kumimoji="1" lang="ja-JP" altLang="en-US" dirty="0"/>
              <a:t>元の動画の内容を理解できるのか、について考えます。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495269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例えば、水泳をしている動画があったとして、</a:t>
            </a:r>
            <a:endParaRPr kumimoji="1" lang="en-US" altLang="ja-JP" dirty="0"/>
          </a:p>
          <a:p>
            <a:endParaRPr kumimoji="1" lang="en-US" altLang="ja-JP" dirty="0"/>
          </a:p>
          <a:p>
            <a:r>
              <a:rPr kumimoji="1" lang="ja-JP" altLang="en-US" dirty="0"/>
              <a:t>その動画に含まれる画像や、音声、</a:t>
            </a:r>
            <a:endParaRPr kumimoji="1" lang="en-US" altLang="ja-JP" dirty="0"/>
          </a:p>
          <a:p>
            <a:r>
              <a:rPr kumimoji="1" lang="ja-JP" altLang="en-US" dirty="0"/>
              <a:t>アノテートされた自然言語データをそれぞれ入力したときに</a:t>
            </a:r>
            <a:endParaRPr kumimoji="1" lang="en-US" altLang="ja-JP" dirty="0"/>
          </a:p>
          <a:p>
            <a:r>
              <a:rPr kumimoji="1" lang="ja-JP" altLang="en-US" dirty="0"/>
              <a:t>この動画内で行われている動作は何なのか</a:t>
            </a:r>
            <a:endParaRPr kumimoji="1" lang="en-US" altLang="ja-JP" dirty="0"/>
          </a:p>
          <a:p>
            <a:r>
              <a:rPr kumimoji="1" lang="ja-JP" altLang="en-US" dirty="0"/>
              <a:t>を推定するような分類タスクを解きます。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554087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現在は音声データまたは自然言語データを用いた場合の実験に着手しており、</a:t>
            </a:r>
            <a:endParaRPr kumimoji="1" lang="en-US" altLang="ja-JP" dirty="0"/>
          </a:p>
          <a:p>
            <a:r>
              <a:rPr kumimoji="1" lang="ja-JP" altLang="en-US" dirty="0"/>
              <a:t>本日の発表では時間の都合上音声データを用いた場合についてのみ説明します</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973060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[2:50] </a:t>
            </a:r>
            <a:r>
              <a:rPr kumimoji="1" lang="ja-JP" altLang="en-US" dirty="0"/>
              <a:t>次にデータセットについて</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2365873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en-US" altLang="ja-JP" dirty="0"/>
              <a:t>STAIR Actions </a:t>
            </a:r>
            <a:r>
              <a:rPr kumimoji="1" lang="ja-JP" altLang="en-US" dirty="0"/>
              <a:t>データセットを用いました。</a:t>
            </a:r>
            <a:endParaRPr kumimoji="1" lang="en-US" altLang="ja-JP" dirty="0"/>
          </a:p>
          <a:p>
            <a:r>
              <a:rPr kumimoji="1" lang="ja-JP" altLang="en-US" dirty="0"/>
              <a:t>これはステアラボらによってつくられた</a:t>
            </a:r>
            <a:endParaRPr kumimoji="1" lang="en-US" altLang="ja-JP" dirty="0"/>
          </a:p>
          <a:p>
            <a:pPr>
              <a:buFont typeface="Arial" panose="020B0604020202020204" pitchFamily="34" charset="0"/>
              <a:buNone/>
            </a:pPr>
            <a:r>
              <a:rPr lang="ja-JP" altLang="en-US" sz="1200" dirty="0">
                <a:solidFill>
                  <a:schemeClr val="tx1">
                    <a:lumMod val="95000"/>
                  </a:schemeClr>
                </a:solidFill>
              </a:rPr>
              <a:t>家庭内で見られる人間の行動 </a:t>
            </a:r>
            <a:r>
              <a:rPr lang="en-US" altLang="ja-JP" sz="1200" dirty="0">
                <a:solidFill>
                  <a:schemeClr val="tx1">
                    <a:lumMod val="95000"/>
                  </a:schemeClr>
                </a:solidFill>
              </a:rPr>
              <a:t>100 </a:t>
            </a:r>
            <a:r>
              <a:rPr lang="ja-JP" altLang="en-US" sz="1200" dirty="0">
                <a:solidFill>
                  <a:schemeClr val="tx1">
                    <a:lumMod val="95000"/>
                  </a:schemeClr>
                </a:solidFill>
              </a:rPr>
              <a:t>種類を集めた</a:t>
            </a:r>
            <a:br>
              <a:rPr lang="en-US" altLang="ja-JP" sz="1200" dirty="0">
                <a:solidFill>
                  <a:schemeClr val="tx1">
                    <a:lumMod val="95000"/>
                  </a:schemeClr>
                </a:solidFill>
              </a:rPr>
            </a:br>
            <a:r>
              <a:rPr lang="ja-JP" altLang="en-US" sz="1200" dirty="0">
                <a:solidFill>
                  <a:schemeClr val="tx1">
                    <a:lumMod val="95000"/>
                  </a:schemeClr>
                </a:solidFill>
              </a:rPr>
              <a:t>行動認識研究のための大規模な動画データセットで</a:t>
            </a:r>
            <a:r>
              <a:rPr lang="en-US" altLang="ja-JP" sz="1200" dirty="0">
                <a:solidFill>
                  <a:schemeClr val="tx1">
                    <a:lumMod val="95000"/>
                  </a:schemeClr>
                </a:solidFill>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200" dirty="0">
                <a:solidFill>
                  <a:schemeClr val="tx1">
                    <a:lumMod val="95000"/>
                  </a:schemeClr>
                </a:solidFill>
              </a:rPr>
              <a:t>半数が </a:t>
            </a:r>
            <a:r>
              <a:rPr lang="en-US" altLang="ja-JP" sz="1200" cap="none" dirty="0" err="1">
                <a:solidFill>
                  <a:schemeClr val="tx1">
                    <a:lumMod val="95000"/>
                  </a:schemeClr>
                </a:solidFill>
              </a:rPr>
              <a:t>Youtube</a:t>
            </a:r>
            <a:r>
              <a:rPr lang="en-US" altLang="ja-JP" sz="1200" dirty="0">
                <a:solidFill>
                  <a:schemeClr val="tx1">
                    <a:lumMod val="95000"/>
                  </a:schemeClr>
                </a:solidFill>
              </a:rPr>
              <a:t> </a:t>
            </a:r>
            <a:r>
              <a:rPr lang="ja-JP" altLang="en-US" sz="1200" dirty="0">
                <a:solidFill>
                  <a:schemeClr val="tx1">
                    <a:lumMod val="95000"/>
                  </a:schemeClr>
                </a:solidFill>
              </a:rPr>
              <a:t>動画で</a:t>
            </a:r>
            <a:r>
              <a:rPr lang="en-US" altLang="ja-JP" sz="1200" dirty="0">
                <a:solidFill>
                  <a:schemeClr val="tx1">
                    <a:lumMod val="95000"/>
                  </a:schemeClr>
                </a:solidFill>
              </a:rPr>
              <a:t> </a:t>
            </a:r>
            <a:r>
              <a:rPr lang="ja-JP" altLang="en-US" sz="1200" dirty="0">
                <a:solidFill>
                  <a:schemeClr val="tx1">
                    <a:lumMod val="95000"/>
                  </a:schemeClr>
                </a:solidFill>
              </a:rPr>
              <a:t>残りの半数は</a:t>
            </a:r>
            <a:br>
              <a:rPr lang="en-US" altLang="ja-JP" sz="1200" dirty="0">
                <a:solidFill>
                  <a:schemeClr val="tx1">
                    <a:lumMod val="95000"/>
                  </a:schemeClr>
                </a:solidFill>
              </a:rPr>
            </a:br>
            <a:r>
              <a:rPr lang="ja-JP" altLang="en-US" sz="1200" dirty="0">
                <a:solidFill>
                  <a:schemeClr val="tx1">
                    <a:lumMod val="95000"/>
                  </a:schemeClr>
                </a:solidFill>
              </a:rPr>
              <a:t>クラウドソーシングによって作成された動画から構成されています。</a:t>
            </a:r>
            <a:endParaRPr lang="en-US" altLang="ja-JP" sz="1200"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200" dirty="0">
                <a:solidFill>
                  <a:schemeClr val="tx1">
                    <a:lumMod val="95000"/>
                  </a:schemeClr>
                </a:solidFill>
              </a:rPr>
              <a:t>また、クラウドソーシングによって日本語のキャプションがアノテートされており、</a:t>
            </a:r>
            <a:br>
              <a:rPr lang="en-US" altLang="ja-JP" sz="1200" dirty="0">
                <a:solidFill>
                  <a:schemeClr val="tx1">
                    <a:lumMod val="95000"/>
                  </a:schemeClr>
                </a:solidFill>
              </a:rPr>
            </a:br>
            <a:r>
              <a:rPr lang="ja-JP" altLang="en-US" sz="1200" dirty="0">
                <a:solidFill>
                  <a:schemeClr val="tx1">
                    <a:lumMod val="95000"/>
                  </a:schemeClr>
                </a:solidFill>
              </a:rPr>
              <a:t>検品済みのものが別途公開されています。</a:t>
            </a:r>
            <a:endParaRPr lang="en-US" altLang="ja-JP" sz="1200"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sz="1200" dirty="0">
              <a:solidFill>
                <a:schemeClr val="tx1">
                  <a:lumMod val="95000"/>
                </a:schemeClr>
              </a:solidFill>
            </a:endParaRPr>
          </a:p>
          <a:p>
            <a:pPr>
              <a:buFont typeface="Arial" panose="020B0604020202020204" pitchFamily="34" charset="0"/>
              <a:buChar char="•"/>
            </a:pPr>
            <a:endParaRPr lang="en-US" altLang="ja-JP" sz="1200" dirty="0">
              <a:solidFill>
                <a:schemeClr val="tx1">
                  <a:lumMod val="95000"/>
                </a:schemeClr>
              </a:solidFill>
            </a:endParaRPr>
          </a:p>
          <a:p>
            <a:pPr>
              <a:buFont typeface="Arial" panose="020B0604020202020204" pitchFamily="34" charset="0"/>
              <a:buChar char="•"/>
            </a:pP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STAIR Actions </a:t>
            </a:r>
            <a:r>
              <a:rPr kumimoji="1" lang="ja-JP" altLang="en-US" dirty="0"/>
              <a:t>およびキャプションデータセットに含まれるデータの例を示します</a:t>
            </a:r>
            <a:r>
              <a:rPr kumimoji="1" lang="en-US" altLang="ja-JP" dirty="0"/>
              <a:t>.</a:t>
            </a:r>
          </a:p>
          <a:p>
            <a:r>
              <a:rPr kumimoji="1" lang="ja-JP" altLang="en-US" dirty="0"/>
              <a:t>動作ラベルが </a:t>
            </a:r>
            <a:r>
              <a:rPr kumimoji="1" lang="en-US" altLang="ja-JP" dirty="0"/>
              <a:t>drinking </a:t>
            </a:r>
            <a:r>
              <a:rPr kumimoji="1" lang="ja-JP" altLang="en-US" dirty="0"/>
              <a:t>の動画 </a:t>
            </a:r>
            <a:r>
              <a:rPr kumimoji="1" lang="en-US" altLang="ja-JP" dirty="0"/>
              <a:t>(!</a:t>
            </a:r>
            <a:r>
              <a:rPr kumimoji="1" lang="ja-JP" altLang="en-US" dirty="0"/>
              <a:t>再生する</a:t>
            </a:r>
            <a:r>
              <a:rPr kumimoji="1" lang="en-US" altLang="ja-JP" dirty="0"/>
              <a:t>!) </a:t>
            </a:r>
            <a:r>
              <a:rPr kumimoji="1" lang="ja-JP" altLang="en-US" dirty="0"/>
              <a:t>に対して</a:t>
            </a:r>
            <a:endParaRPr kumimoji="1" lang="en-US" altLang="ja-JP" dirty="0"/>
          </a:p>
          <a:p>
            <a:r>
              <a:rPr kumimoji="1" lang="ja-JP" altLang="en-US" dirty="0"/>
              <a:t>「誰が」「どこで」「何をしているのか」というキャプションが</a:t>
            </a:r>
            <a:endParaRPr kumimoji="1" lang="en-US" altLang="ja-JP" dirty="0"/>
          </a:p>
          <a:p>
            <a:r>
              <a:rPr kumimoji="1" lang="ja-JP" altLang="en-US" dirty="0"/>
              <a:t>１つの動画につき</a:t>
            </a:r>
            <a:r>
              <a:rPr kumimoji="1" lang="en-US" altLang="ja-JP" dirty="0"/>
              <a:t>, </a:t>
            </a:r>
            <a:r>
              <a:rPr kumimoji="1" lang="ja-JP" altLang="en-US" dirty="0"/>
              <a:t>平均　</a:t>
            </a:r>
            <a:r>
              <a:rPr kumimoji="1" lang="en-US" altLang="ja-JP" dirty="0"/>
              <a:t>5 </a:t>
            </a:r>
            <a:r>
              <a:rPr kumimoji="1" lang="ja-JP" altLang="en-US" dirty="0"/>
              <a:t>つアノテートされています</a:t>
            </a:r>
            <a:r>
              <a:rPr kumimoji="1" lang="en-US" altLang="ja-JP" dirty="0"/>
              <a:t>.</a:t>
            </a:r>
          </a:p>
          <a:p>
            <a:r>
              <a:rPr kumimoji="1" lang="ja-JP" altLang="en-US" dirty="0"/>
              <a:t>また、一つの動画には必ず一つの動作ラベルが付与されています。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3581370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[3:45]</a:t>
            </a:r>
            <a:r>
              <a:rPr kumimoji="1" lang="ja-JP" altLang="en-US" dirty="0"/>
              <a:t>次に要素技術について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cap="none" dirty="0">
                <a:solidFill>
                  <a:schemeClr val="tx1"/>
                </a:solidFill>
              </a:rPr>
              <a:t>メルスペクトログラムとは</a:t>
            </a:r>
            <a:endParaRPr kumimoji="1" lang="en-US" altLang="ja-JP" sz="1200" cap="none" dirty="0">
              <a:solidFill>
                <a:schemeClr val="tx1"/>
              </a:solidFill>
            </a:endParaRPr>
          </a:p>
          <a:p>
            <a:r>
              <a:rPr lang="ja-JP" altLang="en-US" sz="1200" dirty="0">
                <a:effectLst>
                  <a:glow rad="38100">
                    <a:schemeClr val="bg1">
                      <a:lumMod val="50000"/>
                      <a:lumOff val="50000"/>
                      <a:alpha val="20000"/>
                    </a:schemeClr>
                  </a:glow>
                </a:effectLst>
              </a:rPr>
              <a:t>信号を短時間フーリエ変換して得たスペクトログラムに対して</a:t>
            </a:r>
            <a:endParaRPr lang="en-US" altLang="ja-JP" sz="1200" dirty="0">
              <a:effectLst>
                <a:glow rad="38100">
                  <a:schemeClr val="bg1">
                    <a:lumMod val="50000"/>
                    <a:lumOff val="50000"/>
                    <a:alpha val="20000"/>
                  </a:schemeClr>
                </a:glow>
              </a:effectLst>
            </a:endParaRPr>
          </a:p>
          <a:p>
            <a:r>
              <a:rPr lang="ja-JP" altLang="en-US" sz="1200" dirty="0">
                <a:effectLst>
                  <a:glow rad="38100">
                    <a:schemeClr val="bg1">
                      <a:lumMod val="50000"/>
                      <a:lumOff val="50000"/>
                      <a:alpha val="20000"/>
                    </a:schemeClr>
                  </a:glow>
                </a:effectLst>
              </a:rPr>
              <a:t>周波数軸を人間の聴覚特性に合わせたメル尺度に変換したものを指します。</a:t>
            </a:r>
            <a:endParaRPr lang="en-US" altLang="ja-JP" sz="1200" dirty="0">
              <a:effectLst>
                <a:glow rad="38100">
                  <a:schemeClr val="bg1">
                    <a:lumMod val="50000"/>
                    <a:lumOff val="50000"/>
                    <a:alpha val="20000"/>
                  </a:schemeClr>
                </a:glow>
              </a:effectLst>
            </a:endParaRPr>
          </a:p>
          <a:p>
            <a:endParaRPr lang="en-US" altLang="ja-JP" sz="1200" dirty="0">
              <a:effectLst>
                <a:glow rad="38100">
                  <a:schemeClr val="bg1">
                    <a:lumMod val="50000"/>
                    <a:lumOff val="50000"/>
                    <a:alpha val="20000"/>
                  </a:schemeClr>
                </a:glow>
              </a:effectLst>
            </a:endParaRPr>
          </a:p>
          <a:p>
            <a:r>
              <a:rPr lang="ja-JP" altLang="en-US" sz="1200" dirty="0">
                <a:effectLst>
                  <a:glow rad="38100">
                    <a:schemeClr val="bg1">
                      <a:lumMod val="50000"/>
                      <a:lumOff val="50000"/>
                      <a:alpha val="20000"/>
                    </a:schemeClr>
                  </a:glow>
                </a:effectLst>
              </a:rPr>
              <a:t>聴覚情報である音声をこのような視覚情報で表すことで</a:t>
            </a:r>
            <a:endParaRPr lang="en-US" altLang="ja-JP" sz="1200" dirty="0">
              <a:effectLst>
                <a:glow rad="38100">
                  <a:schemeClr val="bg1">
                    <a:lumMod val="50000"/>
                    <a:lumOff val="50000"/>
                    <a:alpha val="20000"/>
                  </a:schemeClr>
                </a:glow>
              </a:effectLst>
            </a:endParaRPr>
          </a:p>
          <a:p>
            <a:r>
              <a:rPr lang="ja-JP" altLang="en-US" sz="1200" dirty="0">
                <a:effectLst>
                  <a:glow rad="38100">
                    <a:schemeClr val="bg1">
                      <a:lumMod val="50000"/>
                      <a:lumOff val="50000"/>
                      <a:alpha val="20000"/>
                    </a:schemeClr>
                  </a:glow>
                </a:effectLst>
              </a:rPr>
              <a:t>機械学習において、画像と同様に扱えるようになります。</a:t>
            </a:r>
            <a:endParaRPr lang="en-US" altLang="ja-JP" sz="1200" dirty="0">
              <a:effectLst>
                <a:glow rad="38100">
                  <a:schemeClr val="bg1">
                    <a:lumMod val="50000"/>
                    <a:lumOff val="50000"/>
                    <a:alpha val="20000"/>
                  </a:schemeClr>
                </a:glow>
              </a:effectLst>
            </a:endParaRPr>
          </a:p>
          <a:p>
            <a:endParaRPr lang="en-US" altLang="ja-JP" b="0" i="0" dirty="0">
              <a:solidFill>
                <a:srgbClr val="191919"/>
              </a:solidFill>
              <a:effectLst/>
              <a:latin typeface="Lato"/>
            </a:endParaRPr>
          </a:p>
          <a:p>
            <a:r>
              <a:rPr lang="en-US" altLang="ja-JP" b="0" i="0" dirty="0">
                <a:solidFill>
                  <a:srgbClr val="191919"/>
                </a:solidFill>
                <a:effectLst/>
                <a:latin typeface="Lato"/>
              </a:rPr>
              <a:t>----------------------------</a:t>
            </a:r>
          </a:p>
          <a:p>
            <a:r>
              <a:rPr lang="ja-JP" altLang="en-US" sz="1200" dirty="0">
                <a:effectLst>
                  <a:glow rad="38100">
                    <a:schemeClr val="bg1">
                      <a:lumMod val="50000"/>
                      <a:lumOff val="50000"/>
                      <a:alpha val="20000"/>
                    </a:schemeClr>
                  </a:glow>
                </a:effectLst>
              </a:rPr>
              <a:t>聴覚特性：低周波ほど聞き取りやすい、高周波ほど聞き分けにくい</a:t>
            </a:r>
            <a:endParaRPr lang="en-US" altLang="ja-JP" sz="1200" dirty="0">
              <a:effectLst>
                <a:glow rad="38100">
                  <a:schemeClr val="bg1">
                    <a:lumMod val="50000"/>
                    <a:lumOff val="50000"/>
                    <a:alpha val="20000"/>
                  </a:schemeClr>
                </a:glow>
              </a:effectLst>
            </a:endParaRPr>
          </a:p>
          <a:p>
            <a:r>
              <a:rPr lang="ja-JP" altLang="en-US" b="0" i="0" dirty="0">
                <a:solidFill>
                  <a:srgbClr val="191919"/>
                </a:solidFill>
                <a:effectLst/>
                <a:latin typeface="Lato"/>
              </a:rPr>
              <a:t>低周波数成分が引き伸ばされ、高周波成分が圧縮されます。</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14:m>
                  <m:oMath xmlns:m="http://schemas.openxmlformats.org/officeDocument/2006/math">
                    <m:r>
                      <a:rPr kumimoji="1" lang="en-US" altLang="ja-JP" sz="1400" b="0" i="1" smtClean="0">
                        <a:latin typeface="Cambria Math" panose="02040503050406030204" pitchFamily="18" charset="0"/>
                      </a:rPr>
                      <m:t>𝑛</m:t>
                    </m:r>
                  </m:oMath>
                </a14:m>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14:m>
                  <m:oMath xmlns:m="http://schemas.openxmlformats.org/officeDocument/2006/math">
                    <m:r>
                      <a:rPr kumimoji="1" lang="en-US" altLang="ja-JP" sz="1200" b="0" i="1" smtClean="0">
                        <a:latin typeface="Cambria Math" panose="02040503050406030204" pitchFamily="18" charset="0"/>
                      </a:rPr>
                      <m:t>𝑚</m:t>
                    </m:r>
                  </m:oMath>
                </a14:m>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a:t>
                </a:r>
                <a:r>
                  <a:rPr kumimoji="1" lang="ja-JP" altLang="en-US" sz="1200" dirty="0"/>
                  <a:t>上の２つのみを扱いました</a:t>
                </a:r>
                <a:r>
                  <a:rPr kumimoji="1" lang="en-US" altLang="ja-JP" sz="1200" dirty="0"/>
                  <a:t>.</a:t>
                </a:r>
              </a:p>
              <a:p>
                <a:endParaRPr kumimoji="1" lang="en-US" altLang="ja-JP" sz="1200" dirty="0"/>
              </a:p>
              <a:p>
                <a:r>
                  <a:rPr kumimoji="1" lang="ja-JP" altLang="en-US" sz="1200" dirty="0"/>
                  <a:t>下の図はメルスペクトログラムにこの２つを適応した結果を示しています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Choice>
        <mc:Fallback>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r>
                  <a:rPr kumimoji="1" lang="en-US" altLang="ja-JP" sz="1400" b="0" i="0">
                    <a:latin typeface="Cambria Math" panose="02040503050406030204" pitchFamily="18" charset="0"/>
                  </a:rPr>
                  <a:t>𝑛</a:t>
                </a:r>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r>
                  <a:rPr kumimoji="1" lang="en-US" altLang="ja-JP" sz="1200" b="0" i="0">
                    <a:latin typeface="Cambria Math" panose="02040503050406030204" pitchFamily="18" charset="0"/>
                  </a:rPr>
                  <a:t>𝑚</a:t>
                </a:r>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a:t>
                </a:r>
                <a:r>
                  <a:rPr kumimoji="1" lang="ja-JP" altLang="en-US" sz="1200" dirty="0"/>
                  <a:t>上の２つのみを扱いました</a:t>
                </a:r>
                <a:r>
                  <a:rPr kumimoji="1" lang="en-US" altLang="ja-JP" sz="1200" dirty="0"/>
                  <a:t>.</a:t>
                </a:r>
              </a:p>
              <a:p>
                <a:endParaRPr kumimoji="1" lang="en-US" altLang="ja-JP" sz="1200" dirty="0"/>
              </a:p>
              <a:p>
                <a:r>
                  <a:rPr kumimoji="1" lang="ja-JP" altLang="en-US" sz="1200" dirty="0"/>
                  <a:t>下の図はメルスペクトログラムにこの２つを適応した結果を示しています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[4:40]</a:t>
            </a:r>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cap="none" dirty="0">
                <a:effectLst>
                  <a:glow rad="38100">
                    <a:schemeClr val="bg1">
                      <a:lumMod val="50000"/>
                      <a:lumOff val="50000"/>
                      <a:alpha val="20000"/>
                    </a:schemeClr>
                  </a:glow>
                </a:effectLst>
              </a:rPr>
              <a:t>STAIR Actions , </a:t>
            </a:r>
            <a:r>
              <a:rPr lang="ja-JP" altLang="en-US" sz="1200" cap="none" dirty="0">
                <a:effectLst>
                  <a:glow rad="38100">
                    <a:schemeClr val="bg1">
                      <a:lumMod val="50000"/>
                      <a:lumOff val="50000"/>
                      <a:alpha val="20000"/>
                    </a:schemeClr>
                  </a:glow>
                </a:effectLst>
              </a:rPr>
              <a:t>およびキャプションデータセットの内</a:t>
            </a:r>
            <a:endParaRPr lang="en-US" altLang="ja-JP" sz="1200" cap="none" dirty="0">
              <a:effectLst>
                <a:glow rad="38100">
                  <a:schemeClr val="bg1">
                    <a:lumMod val="50000"/>
                    <a:lumOff val="50000"/>
                    <a:alpha val="20000"/>
                  </a:schemeClr>
                </a:glo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effectLst>
                  <a:glow rad="38100">
                    <a:schemeClr val="bg1">
                      <a:lumMod val="50000"/>
                      <a:lumOff val="50000"/>
                      <a:alpha val="20000"/>
                    </a:schemeClr>
                  </a:glow>
                </a:effectLst>
              </a:rPr>
              <a:t>動作ラベルが</a:t>
            </a:r>
            <a:endParaRPr lang="en-US" altLang="ja-JP" sz="1200" cap="none" dirty="0">
              <a:effectLst>
                <a:glow rad="38100">
                  <a:schemeClr val="bg1">
                    <a:lumMod val="50000"/>
                    <a:lumOff val="50000"/>
                    <a:alpha val="20000"/>
                  </a:schemeClr>
                </a:glo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cap="none" dirty="0">
                <a:solidFill>
                  <a:schemeClr val="accent4">
                    <a:lumMod val="60000"/>
                    <a:lumOff val="40000"/>
                  </a:schemeClr>
                </a:solidFill>
              </a:rPr>
              <a:t>drinking</a:t>
            </a:r>
            <a:r>
              <a:rPr lang="ja-JP" altLang="en-US" sz="1200" cap="none" dirty="0"/>
              <a:t>　</a:t>
            </a:r>
            <a:r>
              <a:rPr lang="en-US" altLang="ja-JP" sz="1200" cap="none" dirty="0">
                <a:solidFill>
                  <a:schemeClr val="accent1">
                    <a:lumMod val="60000"/>
                    <a:lumOff val="40000"/>
                  </a:schemeClr>
                </a:solidFill>
              </a:rPr>
              <a:t>eating meal</a:t>
            </a:r>
            <a:r>
              <a:rPr lang="ja-JP" altLang="en-US" sz="1200" cap="none" dirty="0"/>
              <a:t>　</a:t>
            </a:r>
            <a:r>
              <a:rPr lang="en-US" altLang="ja-JP" sz="1200" cap="none" dirty="0">
                <a:solidFill>
                  <a:srgbClr val="00B0F0"/>
                </a:solidFill>
              </a:rPr>
              <a:t>washing face</a:t>
            </a:r>
            <a:r>
              <a:rPr lang="ja-JP" altLang="en-US" sz="1200" cap="none" dirty="0"/>
              <a:t>　</a:t>
            </a:r>
            <a:r>
              <a:rPr lang="en-US" altLang="ja-JP" sz="1200" cap="none" dirty="0">
                <a:solidFill>
                  <a:schemeClr val="accent3">
                    <a:lumMod val="60000"/>
                    <a:lumOff val="40000"/>
                  </a:schemeClr>
                </a:solidFill>
              </a:rPr>
              <a:t>gardening</a:t>
            </a:r>
            <a:r>
              <a:rPr lang="ja-JP" altLang="en-US" sz="1200" cap="none" dirty="0"/>
              <a:t>　</a:t>
            </a:r>
            <a:r>
              <a:rPr lang="en-US" altLang="ja-JP" sz="1200" cap="none" dirty="0">
                <a:solidFill>
                  <a:schemeClr val="accent6">
                    <a:lumMod val="60000"/>
                    <a:lumOff val="40000"/>
                  </a:schemeClr>
                </a:solidFill>
              </a:rPr>
              <a:t>fighting</a:t>
            </a:r>
          </a:p>
          <a:p>
            <a:r>
              <a:rPr kumimoji="1" lang="ja-JP" altLang="en-US" dirty="0"/>
              <a:t>のデータのみを用いた５クラスの分類問題を解きました。</a:t>
            </a:r>
            <a:endParaRPr kumimoji="1" lang="en-US" altLang="ja-JP" dirty="0"/>
          </a:p>
          <a:p>
            <a:endParaRPr kumimoji="1" lang="en-US" altLang="ja-JP" dirty="0"/>
          </a:p>
          <a:p>
            <a:r>
              <a:rPr kumimoji="1" lang="ja-JP" altLang="en-US" dirty="0"/>
              <a:t>入力は音声、またはキャプションデータで</a:t>
            </a:r>
            <a:endParaRPr kumimoji="1" lang="en-US" altLang="ja-JP" dirty="0"/>
          </a:p>
          <a:p>
            <a:r>
              <a:rPr kumimoji="1" lang="ja-JP" altLang="en-US" dirty="0"/>
              <a:t>出力は動画の動作ラベルとなっています。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先ほど申し上げた通り、時間の都合上</a:t>
            </a:r>
            <a:endParaRPr lang="en-US" altLang="ja-JP" sz="1200"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4B54B"/>
                </a:solidFill>
              </a:rPr>
              <a:t>音声を入力とする動作ラベル推定についてのみ説明します</a:t>
            </a:r>
            <a:endParaRPr lang="en-US" altLang="ja-JP" sz="1200" dirty="0">
              <a:solidFill>
                <a:srgbClr val="F4B54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rgbClr val="F4B54B"/>
                </a:solidFill>
              </a:rPr>
              <a:t>実験２については資料を参照ください。</a:t>
            </a:r>
            <a:endParaRPr lang="en-US" altLang="ja-JP" sz="1200" cap="none" dirty="0">
              <a:solidFill>
                <a:srgbClr val="F4B54B"/>
              </a:solidFill>
            </a:endParaRPr>
          </a:p>
          <a:p>
            <a:pPr marL="0" indent="0">
              <a:buNone/>
            </a:pP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3946971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まず音声データの前処理について説明します</a:t>
            </a:r>
            <a:endParaRPr kumimoji="1" lang="en-US" altLang="ja-JP" dirty="0"/>
          </a:p>
          <a:p>
            <a:endParaRPr kumimoji="1" lang="en-US" altLang="ja-JP" dirty="0"/>
          </a:p>
          <a:p>
            <a:r>
              <a:rPr kumimoji="1" lang="ja-JP" altLang="en-US" dirty="0"/>
              <a:t>音声データはデータごとに波形の長さが異なっているので</a:t>
            </a:r>
            <a:endParaRPr kumimoji="1" lang="en-US" altLang="ja-JP" dirty="0"/>
          </a:p>
          <a:p>
            <a:r>
              <a:rPr kumimoji="1" lang="ja-JP" altLang="en-US" dirty="0"/>
              <a:t>本研究では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3528441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始点を </a:t>
            </a:r>
            <a:r>
              <a:rPr kumimoji="1" lang="en-US" altLang="ja-JP" dirty="0"/>
              <a:t>t = t0, </a:t>
            </a:r>
            <a:r>
              <a:rPr kumimoji="1" lang="ja-JP" altLang="en-US" dirty="0"/>
              <a:t>終点を </a:t>
            </a:r>
            <a:r>
              <a:rPr kumimoji="1" lang="en-US" altLang="ja-JP" dirty="0"/>
              <a:t>t = </a:t>
            </a:r>
            <a:r>
              <a:rPr kumimoji="1" lang="en-US" altLang="ja-JP" dirty="0" err="1"/>
              <a:t>t_end</a:t>
            </a:r>
            <a:r>
              <a:rPr kumimoji="1" lang="en-US" altLang="ja-JP" dirty="0"/>
              <a:t> </a:t>
            </a:r>
            <a:r>
              <a:rPr kumimoji="1" lang="ja-JP" altLang="en-US" dirty="0"/>
              <a:t>とし</a:t>
            </a:r>
            <a:r>
              <a:rPr kumimoji="1" lang="en-US" altLang="ja-JP" dirty="0"/>
              <a:t>, </a:t>
            </a:r>
          </a:p>
          <a:p>
            <a:endParaRPr kumimoji="1" lang="en-US" altLang="ja-JP" dirty="0"/>
          </a:p>
          <a:p>
            <a:r>
              <a:rPr kumimoji="1" lang="ja-JP" altLang="en-US" dirty="0"/>
              <a:t>はみ出た部分はカットしました、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2658393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そして足りない部分は同じ波形を繰り返すことでパディングしました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3991403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次に時間長をそろえたものを</a:t>
            </a:r>
            <a:endParaRPr kumimoji="1" lang="en-US" altLang="ja-JP" dirty="0"/>
          </a:p>
          <a:p>
            <a:r>
              <a:rPr kumimoji="1" lang="ja-JP" altLang="en-US" dirty="0"/>
              <a:t>メルスペクトログラムに変換し</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3735076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最後に次元を </a:t>
            </a:r>
            <a:r>
              <a:rPr kumimoji="1" lang="en-US" altLang="ja-JP" dirty="0"/>
              <a:t>2 x 128 x 128 </a:t>
            </a:r>
            <a:r>
              <a:rPr kumimoji="1" lang="ja-JP" altLang="en-US" dirty="0"/>
              <a:t>へとリサイズし、</a:t>
            </a:r>
            <a:endParaRPr kumimoji="1" lang="en-US" altLang="ja-JP" dirty="0"/>
          </a:p>
          <a:p>
            <a:r>
              <a:rPr kumimoji="1" lang="ja-JP" altLang="en-US" dirty="0"/>
              <a:t>これをネットワークへの入力とします。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14953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また、学習時においては </a:t>
            </a:r>
            <a:r>
              <a:rPr kumimoji="1" lang="en-US" altLang="ja-JP" dirty="0"/>
              <a:t>train</a:t>
            </a:r>
            <a:r>
              <a:rPr kumimoji="1" lang="ja-JP" altLang="en-US" dirty="0"/>
              <a:t>データに対してのみ </a:t>
            </a:r>
            <a:r>
              <a:rPr kumimoji="1" lang="en-US" altLang="ja-JP" dirty="0"/>
              <a:t>spec augment </a:t>
            </a:r>
            <a:r>
              <a:rPr kumimoji="1" lang="ja-JP" altLang="en-US" dirty="0"/>
              <a:t>を毎回</a:t>
            </a:r>
            <a:endParaRPr kumimoji="1" lang="en-US" altLang="ja-JP" dirty="0"/>
          </a:p>
          <a:p>
            <a:r>
              <a:rPr kumimoji="1" lang="ja-JP" altLang="en-US" dirty="0"/>
              <a:t>ランダムに適応します。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456954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b="1" dirty="0">
                <a:solidFill>
                  <a:schemeClr val="tx1">
                    <a:lumMod val="95000"/>
                  </a:schemeClr>
                </a:solidFill>
              </a:rPr>
              <a:t>[5:50]</a:t>
            </a:r>
          </a:p>
          <a:p>
            <a:r>
              <a:rPr lang="ja-JP" altLang="en-US" sz="1200" dirty="0">
                <a:solidFill>
                  <a:schemeClr val="tx1">
                    <a:lumMod val="95000"/>
                  </a:schemeClr>
                </a:solidFill>
              </a:rPr>
              <a:t>今回</a:t>
            </a:r>
            <a:r>
              <a:rPr lang="en-US" altLang="ja-JP" sz="1200" dirty="0">
                <a:solidFill>
                  <a:schemeClr val="tx1">
                    <a:lumMod val="95000"/>
                  </a:schemeClr>
                </a:solidFill>
              </a:rPr>
              <a:t>,</a:t>
            </a:r>
            <a:r>
              <a:rPr lang="ja-JP" altLang="en-US" sz="1200" dirty="0">
                <a:solidFill>
                  <a:schemeClr val="tx1">
                    <a:lumMod val="95000"/>
                  </a:schemeClr>
                </a:solidFill>
              </a:rPr>
              <a:t>入力音声の長さは </a:t>
            </a:r>
            <a:r>
              <a:rPr lang="en-US" altLang="ja-JP" sz="1200" dirty="0">
                <a:solidFill>
                  <a:schemeClr val="tx1">
                    <a:lumMod val="95000"/>
                  </a:schemeClr>
                </a:solidFill>
              </a:rPr>
              <a:t>5 </a:t>
            </a:r>
            <a:r>
              <a:rPr lang="ja-JP" altLang="en-US" sz="1200" dirty="0">
                <a:solidFill>
                  <a:schemeClr val="tx1">
                    <a:lumMod val="95000"/>
                  </a:schemeClr>
                </a:solidFill>
              </a:rPr>
              <a:t>秒間に揃えました。</a:t>
            </a:r>
            <a:endParaRPr lang="en-US" altLang="ja-JP" sz="1200" dirty="0">
              <a:solidFill>
                <a:schemeClr val="tx1">
                  <a:lumMod val="95000"/>
                </a:schemeClr>
              </a:solidFill>
            </a:endParaRPr>
          </a:p>
          <a:p>
            <a:r>
              <a:rPr kumimoji="1" lang="ja-JP" altLang="en-US" sz="1200" b="0" dirty="0">
                <a:solidFill>
                  <a:schemeClr val="tx1">
                    <a:lumMod val="95000"/>
                  </a:schemeClr>
                </a:solidFill>
                <a:highlight>
                  <a:srgbClr val="ED7D31"/>
                </a:highlight>
              </a:rPr>
              <a:t>つまり </a:t>
            </a:r>
            <a:r>
              <a:rPr kumimoji="1" lang="en-US" altLang="ja-JP" sz="1200" b="0" dirty="0">
                <a:solidFill>
                  <a:schemeClr val="tx1">
                    <a:lumMod val="95000"/>
                  </a:schemeClr>
                </a:solidFill>
                <a:highlight>
                  <a:srgbClr val="ED7D31"/>
                </a:highlight>
              </a:rPr>
              <a:t>t0 = 0, </a:t>
            </a:r>
            <a:r>
              <a:rPr kumimoji="1" lang="en-US" altLang="ja-JP" sz="1200" b="0" dirty="0" err="1">
                <a:solidFill>
                  <a:schemeClr val="tx1">
                    <a:lumMod val="95000"/>
                  </a:schemeClr>
                </a:solidFill>
                <a:highlight>
                  <a:srgbClr val="ED7D31"/>
                </a:highlight>
              </a:rPr>
              <a:t>t_end</a:t>
            </a:r>
            <a:r>
              <a:rPr kumimoji="1" lang="en-US" altLang="ja-JP" sz="1200" b="0" dirty="0">
                <a:solidFill>
                  <a:schemeClr val="tx1">
                    <a:lumMod val="95000"/>
                  </a:schemeClr>
                </a:solidFill>
                <a:highlight>
                  <a:srgbClr val="ED7D31"/>
                </a:highlight>
              </a:rPr>
              <a:t> = 5 </a:t>
            </a:r>
            <a:r>
              <a:rPr kumimoji="1" lang="ja-JP" altLang="en-US" sz="1200" b="0" dirty="0">
                <a:solidFill>
                  <a:schemeClr val="tx1">
                    <a:lumMod val="95000"/>
                  </a:schemeClr>
                </a:solidFill>
                <a:highlight>
                  <a:srgbClr val="ED7D31"/>
                </a:highlight>
              </a:rPr>
              <a:t>としました。</a:t>
            </a:r>
            <a:endParaRPr kumimoji="1" lang="en-US" altLang="ja-JP" sz="1200" b="0" dirty="0">
              <a:solidFill>
                <a:schemeClr val="tx1">
                  <a:lumMod val="95000"/>
                </a:schemeClr>
              </a:solidFill>
              <a:highlight>
                <a:srgbClr val="ED7D31"/>
              </a:highlight>
            </a:endParaRPr>
          </a:p>
          <a:p>
            <a:r>
              <a:rPr kumimoji="1" lang="ja-JP" altLang="en-US" sz="1200" b="0" dirty="0">
                <a:solidFill>
                  <a:schemeClr val="tx1">
                    <a:lumMod val="95000"/>
                  </a:schemeClr>
                </a:solidFill>
                <a:highlight>
                  <a:srgbClr val="ED7D31"/>
                </a:highlight>
              </a:rPr>
              <a:t>ネットワークには </a:t>
            </a:r>
            <a:r>
              <a:rPr kumimoji="1" lang="en-US" altLang="ja-JP" sz="1200" b="0" dirty="0">
                <a:solidFill>
                  <a:schemeClr val="tx1">
                    <a:lumMod val="95000"/>
                  </a:schemeClr>
                </a:solidFill>
                <a:highlight>
                  <a:srgbClr val="ED7D31"/>
                </a:highlight>
              </a:rPr>
              <a:t>VGG16 </a:t>
            </a:r>
            <a:r>
              <a:rPr kumimoji="1" lang="ja-JP" altLang="en-US" sz="1200" b="0" dirty="0">
                <a:solidFill>
                  <a:schemeClr val="tx1">
                    <a:lumMod val="95000"/>
                  </a:schemeClr>
                </a:solidFill>
                <a:highlight>
                  <a:srgbClr val="ED7D31"/>
                </a:highlight>
              </a:rPr>
              <a:t>に </a:t>
            </a:r>
            <a:r>
              <a:rPr lang="en-US" altLang="ja-JP" sz="1200" dirty="0">
                <a:solidFill>
                  <a:schemeClr val="tx1">
                    <a:lumMod val="95000"/>
                  </a:schemeClr>
                </a:solidFill>
              </a:rPr>
              <a:t>Batch Normalization </a:t>
            </a:r>
            <a:r>
              <a:rPr lang="ja-JP" altLang="en-US" sz="1200" dirty="0">
                <a:solidFill>
                  <a:schemeClr val="tx1">
                    <a:lumMod val="95000"/>
                  </a:schemeClr>
                </a:solidFill>
              </a:rPr>
              <a:t>を追加した</a:t>
            </a:r>
            <a:endParaRPr lang="en-US" altLang="ja-JP" sz="1200" dirty="0">
              <a:solidFill>
                <a:schemeClr val="tx1">
                  <a:lumMod val="95000"/>
                </a:schemeClr>
              </a:solidFill>
            </a:endParaRPr>
          </a:p>
          <a:p>
            <a:r>
              <a:rPr kumimoji="1" lang="en-US" altLang="ja-JP" sz="1200" b="0" dirty="0">
                <a:solidFill>
                  <a:schemeClr val="tx1">
                    <a:lumMod val="95000"/>
                  </a:schemeClr>
                </a:solidFill>
                <a:highlight>
                  <a:srgbClr val="ED7D31"/>
                </a:highlight>
              </a:rPr>
              <a:t>VGG16-BN </a:t>
            </a:r>
            <a:r>
              <a:rPr kumimoji="1" lang="ja-JP" altLang="en-US" sz="1200" b="0" dirty="0">
                <a:solidFill>
                  <a:schemeClr val="tx1">
                    <a:lumMod val="95000"/>
                  </a:schemeClr>
                </a:solidFill>
                <a:highlight>
                  <a:srgbClr val="ED7D31"/>
                </a:highlight>
              </a:rPr>
              <a:t>と </a:t>
            </a:r>
            <a:r>
              <a:rPr kumimoji="1" lang="en-US" altLang="ja-JP" sz="1200" b="0" dirty="0">
                <a:solidFill>
                  <a:schemeClr val="tx1">
                    <a:lumMod val="95000"/>
                  </a:schemeClr>
                </a:solidFill>
                <a:highlight>
                  <a:srgbClr val="ED7D31"/>
                </a:highlight>
              </a:rPr>
              <a:t>ResNet34 </a:t>
            </a:r>
            <a:r>
              <a:rPr kumimoji="1" lang="ja-JP" altLang="en-US" sz="1200" b="0" dirty="0">
                <a:solidFill>
                  <a:schemeClr val="tx1">
                    <a:lumMod val="95000"/>
                  </a:schemeClr>
                </a:solidFill>
                <a:highlight>
                  <a:srgbClr val="ED7D31"/>
                </a:highlight>
              </a:rPr>
              <a:t>の</a:t>
            </a:r>
            <a:r>
              <a:rPr lang="ja-JP" altLang="en-US" sz="1200" dirty="0">
                <a:solidFill>
                  <a:schemeClr val="tx1">
                    <a:lumMod val="95000"/>
                  </a:schemeClr>
                </a:solidFill>
              </a:rPr>
              <a:t>事前学習済みモデルを使用し</a:t>
            </a:r>
            <a:r>
              <a:rPr lang="en-US" altLang="ja-JP" sz="1200" dirty="0">
                <a:solidFill>
                  <a:schemeClr val="tx1">
                    <a:lumMod val="95000"/>
                  </a:schemeClr>
                </a:solidFill>
              </a:rPr>
              <a:t>,</a:t>
            </a:r>
          </a:p>
          <a:p>
            <a:r>
              <a:rPr lang="ja-JP" altLang="en-US" sz="1200" dirty="0">
                <a:solidFill>
                  <a:schemeClr val="tx1">
                    <a:lumMod val="95000"/>
                  </a:schemeClr>
                </a:solidFill>
              </a:rPr>
              <a:t>最後の全結合層のみを </a:t>
            </a:r>
            <a:r>
              <a:rPr lang="en-US" altLang="ja-JP" sz="1200" dirty="0">
                <a:solidFill>
                  <a:schemeClr val="tx1">
                    <a:lumMod val="95000"/>
                  </a:schemeClr>
                </a:solidFill>
              </a:rPr>
              <a:t>fine tuning </a:t>
            </a:r>
            <a:r>
              <a:rPr lang="ja-JP" altLang="en-US" sz="1200" dirty="0">
                <a:solidFill>
                  <a:schemeClr val="tx1">
                    <a:lumMod val="95000"/>
                  </a:schemeClr>
                </a:solidFill>
              </a:rPr>
              <a:t>しました</a:t>
            </a:r>
            <a:endParaRPr lang="en-US" altLang="ja-JP" sz="1200" dirty="0">
              <a:solidFill>
                <a:schemeClr val="tx1">
                  <a:lumMod val="95000"/>
                </a:schemeClr>
              </a:solidFill>
            </a:endParaRPr>
          </a:p>
          <a:p>
            <a:endParaRPr lang="en-US" altLang="ja-JP" sz="1200" dirty="0">
              <a:solidFill>
                <a:schemeClr val="tx1">
                  <a:lumMod val="95000"/>
                </a:schemeClr>
              </a:solidFill>
            </a:endParaRPr>
          </a:p>
          <a:p>
            <a:r>
              <a:rPr lang="ja-JP" altLang="en-US" sz="1200" dirty="0">
                <a:solidFill>
                  <a:schemeClr val="tx1">
                    <a:lumMod val="95000"/>
                  </a:schemeClr>
                </a:solidFill>
              </a:rPr>
              <a:t>また、訓練時に </a:t>
            </a:r>
            <a:r>
              <a:rPr kumimoji="1" lang="en-US" altLang="ja-JP" sz="1200" cap="none" dirty="0">
                <a:solidFill>
                  <a:schemeClr val="tx1"/>
                </a:solidFill>
              </a:rPr>
              <a:t>Spec Augment</a:t>
            </a:r>
            <a:r>
              <a:rPr kumimoji="1" lang="en-US" altLang="ja-JP" sz="1200" cap="none" dirty="0">
                <a:solidFill>
                  <a:schemeClr val="tx1">
                    <a:lumMod val="95000"/>
                  </a:schemeClr>
                </a:solidFill>
              </a:rPr>
              <a:t> </a:t>
            </a:r>
            <a:r>
              <a:rPr kumimoji="1" lang="ja-JP" altLang="en-US" sz="1200" cap="none" dirty="0">
                <a:solidFill>
                  <a:schemeClr val="tx1">
                    <a:lumMod val="95000"/>
                  </a:schemeClr>
                </a:solidFill>
              </a:rPr>
              <a:t>を</a:t>
            </a:r>
            <a:br>
              <a:rPr kumimoji="1" lang="en-US" altLang="ja-JP" sz="1200" dirty="0">
                <a:solidFill>
                  <a:schemeClr val="tx1">
                    <a:lumMod val="95000"/>
                  </a:schemeClr>
                </a:solidFill>
              </a:rPr>
            </a:br>
            <a:r>
              <a:rPr kumimoji="1" lang="ja-JP" altLang="en-US" sz="1200" dirty="0">
                <a:solidFill>
                  <a:schemeClr val="tx1">
                    <a:lumMod val="95000"/>
                  </a:schemeClr>
                </a:solidFill>
              </a:rPr>
              <a:t>行う場合と</a:t>
            </a:r>
            <a:r>
              <a:rPr kumimoji="1" lang="ja-JP" altLang="en-US" sz="1200" cap="none" dirty="0">
                <a:solidFill>
                  <a:schemeClr val="tx1">
                    <a:lumMod val="95000"/>
                  </a:schemeClr>
                </a:solidFill>
              </a:rPr>
              <a:t>行わない場合で</a:t>
            </a:r>
            <a:r>
              <a:rPr kumimoji="1" lang="ja-JP" altLang="en-US" sz="1200" dirty="0">
                <a:solidFill>
                  <a:schemeClr val="tx1">
                    <a:lumMod val="95000"/>
                  </a:schemeClr>
                </a:solidFill>
              </a:rPr>
              <a:t>結果</a:t>
            </a:r>
            <a:r>
              <a:rPr kumimoji="1" lang="ja-JP" altLang="en-US" sz="1200" cap="none" dirty="0">
                <a:solidFill>
                  <a:schemeClr val="tx1">
                    <a:lumMod val="95000"/>
                  </a:schemeClr>
                </a:solidFill>
              </a:rPr>
              <a:t>を比較した</a:t>
            </a:r>
            <a:endParaRPr lang="en-US" altLang="ja-JP" sz="1200" dirty="0">
              <a:solidFill>
                <a:schemeClr val="tx1">
                  <a:lumMod val="95000"/>
                </a:schemeClr>
              </a:solidFill>
            </a:endParaRPr>
          </a:p>
          <a:p>
            <a:endParaRPr kumimoji="1" lang="en-US" altLang="ja-JP" b="0" dirty="0">
              <a:highlight>
                <a:srgbClr val="ED7D31"/>
              </a:highlight>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p>
          <a:p>
            <a:endParaRPr kumimoji="1" lang="en-US" altLang="ja-JP" dirty="0"/>
          </a:p>
          <a:p>
            <a:r>
              <a:rPr kumimoji="1" lang="ja-JP" altLang="en-US" dirty="0"/>
              <a:t>実験１ではクラウドソーシングによってつくられた動画のみを用いました</a:t>
            </a:r>
            <a:r>
              <a:rPr kumimoji="1" lang="en-US" altLang="ja-JP" dirty="0"/>
              <a:t>.</a:t>
            </a:r>
          </a:p>
          <a:p>
            <a:endParaRPr kumimoji="1" lang="en-US" altLang="ja-JP" dirty="0"/>
          </a:p>
          <a:p>
            <a:r>
              <a:rPr kumimoji="1" lang="en-US" altLang="ja-JP" dirty="0"/>
              <a:t>Train , validation, test </a:t>
            </a:r>
            <a:r>
              <a:rPr kumimoji="1" lang="ja-JP" altLang="en-US" dirty="0"/>
              <a:t>データはそれぞれ </a:t>
            </a:r>
            <a:r>
              <a:rPr kumimoji="1" lang="en-US" altLang="ja-JP" dirty="0"/>
              <a:t>50%, 30%, 20% </a:t>
            </a:r>
            <a:r>
              <a:rPr kumimoji="1" lang="ja-JP" altLang="en-US" dirty="0"/>
              <a:t>でランダムに分けました</a:t>
            </a:r>
            <a:r>
              <a:rPr kumimoji="1" lang="en-US" altLang="ja-JP" dirty="0"/>
              <a:t>.</a:t>
            </a:r>
          </a:p>
          <a:p>
            <a:endParaRPr kumimoji="1" lang="en-US" altLang="ja-JP" dirty="0"/>
          </a:p>
          <a:p>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endParaRPr kumimoji="1" lang="en-US" altLang="ja-JP" dirty="0"/>
          </a:p>
          <a:p>
            <a:r>
              <a:rPr kumimoji="1" lang="ja-JP" altLang="en-US" sz="1200" dirty="0"/>
              <a:t>損失関数には訓練用データにおけるラベル比の</a:t>
            </a:r>
            <a:endParaRPr kumimoji="1" lang="en-US" altLang="ja-JP" sz="1200" dirty="0"/>
          </a:p>
          <a:p>
            <a:r>
              <a:rPr kumimoji="1" lang="ja-JP" altLang="en-US" sz="1200" dirty="0"/>
              <a:t>逆比を正規化したものを</a:t>
            </a:r>
            <a:endParaRPr kumimoji="1" lang="en-US" altLang="ja-JP" sz="1200" dirty="0"/>
          </a:p>
          <a:p>
            <a:r>
              <a:rPr kumimoji="1" lang="ja-JP" altLang="en-US" sz="1200" dirty="0"/>
              <a:t>クラス重みとして設定しました</a:t>
            </a:r>
            <a:r>
              <a:rPr kumimoji="1" lang="en-US" altLang="ja-JP" sz="1200"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[6:30]</a:t>
            </a:r>
          </a:p>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評価用モデルにはバリデーションデータの</a:t>
            </a:r>
            <a:r>
              <a:rPr kumimoji="1" lang="en-US" altLang="ja-JP" dirty="0"/>
              <a:t>acc</a:t>
            </a:r>
            <a:r>
              <a:rPr kumimoji="1" lang="ja-JP" altLang="en-US" dirty="0"/>
              <a:t>が一番高かったエポックのモデルを採用しています</a:t>
            </a:r>
            <a:r>
              <a:rPr kumimoji="1" lang="en-US" altLang="ja-JP" dirty="0"/>
              <a:t>.</a:t>
            </a:r>
          </a:p>
          <a:p>
            <a:r>
              <a:rPr kumimoji="1" lang="ja-JP" altLang="en-US" dirty="0"/>
              <a:t>ベースラインとしてはすべてをランダムに予測した場合を設定しました</a:t>
            </a:r>
            <a:r>
              <a:rPr kumimoji="1" lang="en-US" altLang="ja-JP" dirty="0"/>
              <a:t>.</a:t>
            </a:r>
          </a:p>
          <a:p>
            <a:r>
              <a:rPr kumimoji="1" lang="ja-JP" altLang="en-US" dirty="0"/>
              <a:t>結果から、</a:t>
            </a:r>
            <a:endParaRPr kumimoji="1" lang="en-US" altLang="ja-JP" dirty="0"/>
          </a:p>
          <a:p>
            <a:r>
              <a:rPr kumimoji="1" lang="ja-JP" altLang="en-US" dirty="0"/>
              <a:t>どの場合でもベースラインをこえることができ</a:t>
            </a:r>
            <a:r>
              <a:rPr kumimoji="1" lang="en-US" altLang="ja-JP" dirty="0"/>
              <a:t>, Spec Augment </a:t>
            </a:r>
            <a:r>
              <a:rPr kumimoji="1" lang="ja-JP" altLang="en-US" dirty="0"/>
              <a:t>をかけた </a:t>
            </a:r>
            <a:r>
              <a:rPr kumimoji="1" lang="en-US" altLang="ja-JP" dirty="0"/>
              <a:t>VGG-BN </a:t>
            </a:r>
            <a:r>
              <a:rPr kumimoji="1" lang="ja-JP" altLang="en-US" dirty="0"/>
              <a:t>の場合が最も精度が高いことが分かりました</a:t>
            </a:r>
            <a:r>
              <a:rPr kumimoji="1" lang="en-US" altLang="ja-JP" dirty="0"/>
              <a:t>.</a:t>
            </a:r>
          </a:p>
          <a:p>
            <a:r>
              <a:rPr kumimoji="1" lang="ja-JP" altLang="en-US" dirty="0"/>
              <a:t>しかし、比較してもわずかな差であり</a:t>
            </a:r>
            <a:r>
              <a:rPr kumimoji="1" lang="en-US" altLang="ja-JP" dirty="0"/>
              <a:t>, ResNet34 </a:t>
            </a:r>
            <a:r>
              <a:rPr kumimoji="1" lang="ja-JP" altLang="en-US" dirty="0"/>
              <a:t>の場合は </a:t>
            </a:r>
            <a:r>
              <a:rPr kumimoji="1" lang="en-US" altLang="ja-JP" dirty="0"/>
              <a:t>Spec Augment </a:t>
            </a:r>
            <a:r>
              <a:rPr kumimoji="1" lang="ja-JP" altLang="en-US" dirty="0"/>
              <a:t>によって精度が下がっているので、</a:t>
            </a:r>
            <a:endParaRPr kumimoji="1" lang="en-US" altLang="ja-JP" dirty="0"/>
          </a:p>
          <a:p>
            <a:r>
              <a:rPr kumimoji="1" lang="en-US" altLang="ja-JP" dirty="0"/>
              <a:t>Spec Augment</a:t>
            </a:r>
            <a:r>
              <a:rPr kumimoji="1" lang="ja-JP" altLang="en-US" dirty="0"/>
              <a:t>を適用することの有意性があるとは言えない結果となりました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そこで学習曲線を比較します</a:t>
            </a:r>
            <a:r>
              <a:rPr kumimoji="1" lang="en-US" altLang="ja-JP" dirty="0"/>
              <a:t>.  </a:t>
            </a:r>
            <a:r>
              <a:rPr kumimoji="1" lang="ja-JP" altLang="en-US" dirty="0"/>
              <a:t>横軸がエポック数で縦軸が</a:t>
            </a:r>
            <a:r>
              <a:rPr kumimoji="1" lang="en-US" altLang="ja-JP" dirty="0"/>
              <a:t>acc</a:t>
            </a:r>
            <a:r>
              <a:rPr kumimoji="1" lang="ja-JP" altLang="en-US" dirty="0"/>
              <a:t>または</a:t>
            </a:r>
            <a:r>
              <a:rPr kumimoji="1" lang="en-US" altLang="ja-JP" dirty="0"/>
              <a:t>loss</a:t>
            </a:r>
            <a:r>
              <a:rPr kumimoji="1" lang="ja-JP" altLang="en-US" dirty="0"/>
              <a:t>を表しています。</a:t>
            </a:r>
            <a:endParaRPr kumimoji="1" lang="en-US" altLang="ja-JP" dirty="0"/>
          </a:p>
          <a:p>
            <a:endParaRPr kumimoji="1" lang="en-US" altLang="ja-JP" dirty="0"/>
          </a:p>
          <a:p>
            <a:r>
              <a:rPr kumimoji="1" lang="en-US" altLang="ja-JP" dirty="0"/>
              <a:t>Spec augment</a:t>
            </a:r>
            <a:r>
              <a:rPr kumimoji="1" lang="ja-JP" altLang="en-US" dirty="0"/>
              <a:t>をしたことで</a:t>
            </a:r>
            <a:r>
              <a:rPr kumimoji="1" lang="en-US" altLang="ja-JP" dirty="0"/>
              <a:t>, </a:t>
            </a:r>
            <a:r>
              <a:rPr kumimoji="1" lang="ja-JP" altLang="en-US" dirty="0"/>
              <a:t>左図の青の線が表す </a:t>
            </a:r>
            <a:r>
              <a:rPr kumimoji="1" lang="en-US" altLang="ja-JP" dirty="0"/>
              <a:t>train acc </a:t>
            </a:r>
            <a:r>
              <a:rPr kumimoji="1" lang="ja-JP" altLang="en-US" dirty="0"/>
              <a:t>が </a:t>
            </a:r>
            <a:r>
              <a:rPr kumimoji="1" lang="en-US" altLang="ja-JP" dirty="0" err="1"/>
              <a:t>val</a:t>
            </a:r>
            <a:r>
              <a:rPr kumimoji="1" lang="en-US" altLang="ja-JP" dirty="0"/>
              <a:t>  acc </a:t>
            </a:r>
            <a:r>
              <a:rPr kumimoji="1" lang="ja-JP" altLang="en-US" dirty="0"/>
              <a:t>を下回っている一方で</a:t>
            </a:r>
            <a:endParaRPr kumimoji="1" lang="en-US" altLang="ja-JP" dirty="0"/>
          </a:p>
          <a:p>
            <a:r>
              <a:rPr kumimoji="1" lang="ja-JP" altLang="en-US" dirty="0"/>
              <a:t>右図の黄色の線が表す </a:t>
            </a:r>
            <a:r>
              <a:rPr kumimoji="1" lang="en-US" altLang="ja-JP" dirty="0"/>
              <a:t>validation loss </a:t>
            </a:r>
            <a:r>
              <a:rPr kumimoji="1" lang="ja-JP" altLang="en-US" dirty="0"/>
              <a:t>の推移をみると過学習による増加が抑えられていることが分かりました</a:t>
            </a:r>
            <a:r>
              <a:rPr kumimoji="1" lang="en-US" altLang="ja-JP" dirty="0"/>
              <a:t>. </a:t>
            </a:r>
            <a:r>
              <a:rPr kumimoji="1" lang="ja-JP" altLang="en-US" dirty="0"/>
              <a:t>そして、</a:t>
            </a:r>
            <a:endParaRPr kumimoji="1" lang="en-US" altLang="ja-JP" dirty="0"/>
          </a:p>
          <a:p>
            <a:endParaRPr kumimoji="1" lang="en-US" altLang="ja-JP" dirty="0"/>
          </a:p>
          <a:p>
            <a:r>
              <a:rPr kumimoji="1" lang="ja-JP" altLang="en-US" dirty="0"/>
              <a:t>ーーー</a:t>
            </a:r>
            <a:endParaRPr kumimoji="1" lang="en-US" altLang="ja-JP" dirty="0"/>
          </a:p>
          <a:p>
            <a:r>
              <a:rPr kumimoji="1" lang="en-US" altLang="ja-JP" dirty="0"/>
              <a:t>!!!</a:t>
            </a:r>
            <a:r>
              <a:rPr kumimoji="1" lang="ja-JP" altLang="en-US" dirty="0"/>
              <a:t>軸の説明</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77789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a:t>
            </a:r>
            <a:r>
              <a:rPr kumimoji="1" lang="en-US" altLang="ja-JP" dirty="0"/>
              <a:t>VGG16-BN</a:t>
            </a:r>
            <a:r>
              <a:rPr kumimoji="1" lang="ja-JP" altLang="en-US" dirty="0"/>
              <a:t>の場合でも同じ傾向が見られました。</a:t>
            </a:r>
            <a:endParaRPr kumimoji="1" lang="en-US" altLang="ja-JP" dirty="0"/>
          </a:p>
          <a:p>
            <a:endParaRPr kumimoji="1" lang="en-US" altLang="ja-JP" dirty="0"/>
          </a:p>
          <a:p>
            <a:r>
              <a:rPr kumimoji="1" lang="ja-JP" altLang="en-US" dirty="0"/>
              <a:t>このことから</a:t>
            </a:r>
            <a:r>
              <a:rPr kumimoji="1" lang="en-US" altLang="ja-JP" dirty="0"/>
              <a:t>, </a:t>
            </a:r>
            <a:r>
              <a:rPr kumimoji="1" lang="en-US" altLang="ja-JP" dirty="0" err="1"/>
              <a:t>sep</a:t>
            </a:r>
            <a:r>
              <a:rPr kumimoji="1" lang="en-US" altLang="ja-JP" dirty="0"/>
              <a:t> augment </a:t>
            </a:r>
            <a:r>
              <a:rPr kumimoji="1" lang="ja-JP" altLang="en-US" dirty="0"/>
              <a:t>によってモデルの汎化性能が向上していると考えられます</a:t>
            </a:r>
            <a:r>
              <a:rPr kumimoji="1" lang="en-US" altLang="ja-JP" dirty="0"/>
              <a:t>.</a:t>
            </a:r>
          </a:p>
          <a:p>
            <a:endParaRPr kumimoji="1" lang="en-US" altLang="ja-JP" dirty="0"/>
          </a:p>
          <a:p>
            <a:r>
              <a:rPr kumimoji="1" lang="ja-JP" altLang="en-US" dirty="0"/>
              <a:t>しかし学習が収束しきっていないことや</a:t>
            </a:r>
            <a:r>
              <a:rPr kumimoji="1" lang="en-US" altLang="ja-JP" dirty="0"/>
              <a:t>,</a:t>
            </a:r>
            <a:r>
              <a:rPr kumimoji="1" lang="ja-JP" altLang="en-US" dirty="0"/>
              <a:t>　本実験で用いたハイパーパラメータは恣意的なもので</a:t>
            </a:r>
            <a:r>
              <a:rPr kumimoji="1" lang="en-US" altLang="ja-JP" dirty="0"/>
              <a:t>, </a:t>
            </a:r>
            <a:r>
              <a:rPr kumimoji="1" lang="ja-JP" altLang="en-US" dirty="0"/>
              <a:t>妥当性が考慮されていないことから</a:t>
            </a:r>
            <a:endParaRPr kumimoji="1" lang="en-US" altLang="ja-JP" dirty="0"/>
          </a:p>
          <a:p>
            <a:r>
              <a:rPr kumimoji="1" lang="en-US" altLang="ja-JP" dirty="0" err="1"/>
              <a:t>optuna</a:t>
            </a:r>
            <a:r>
              <a:rPr kumimoji="1" lang="en-US" altLang="ja-JP" dirty="0"/>
              <a:t> </a:t>
            </a:r>
            <a:r>
              <a:rPr kumimoji="1" lang="ja-JP" altLang="en-US" dirty="0"/>
              <a:t>などを用いたハイパーパラメータのチューニングによって</a:t>
            </a:r>
            <a:r>
              <a:rPr kumimoji="1" lang="en-US" altLang="ja-JP" dirty="0"/>
              <a:t>, </a:t>
            </a:r>
            <a:r>
              <a:rPr kumimoji="1" lang="ja-JP" altLang="en-US" dirty="0"/>
              <a:t>最大性能同士の比較が必要であるため、これを今後の課題とします。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1912007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次に評価用データにおける各ラベルごとの混合行列についてみていきます。</a:t>
            </a:r>
            <a:endParaRPr kumimoji="1" lang="en-US" altLang="ja-JP" dirty="0"/>
          </a:p>
          <a:p>
            <a:r>
              <a:rPr kumimoji="1" lang="ja-JP" altLang="en-US" dirty="0"/>
              <a:t>縦軸が真値、横軸が予測したラベルです。</a:t>
            </a:r>
            <a:endParaRPr kumimoji="1" lang="en-US" altLang="ja-JP" dirty="0"/>
          </a:p>
          <a:p>
            <a:endParaRPr kumimoji="1" lang="en-US" altLang="ja-JP" dirty="0"/>
          </a:p>
          <a:p>
            <a:r>
              <a:rPr kumimoji="1" lang="ja-JP" altLang="en-US" dirty="0"/>
              <a:t>とくに精度が悪かったものは紫で囲われている </a:t>
            </a:r>
            <a:r>
              <a:rPr kumimoji="1" lang="en-US" altLang="ja-JP" dirty="0"/>
              <a:t>drinking </a:t>
            </a:r>
            <a:r>
              <a:rPr kumimoji="1" lang="ja-JP" altLang="en-US" dirty="0"/>
              <a:t>と </a:t>
            </a:r>
            <a:r>
              <a:rPr kumimoji="1" lang="en-US" altLang="ja-JP" dirty="0"/>
              <a:t>eating meal </a:t>
            </a:r>
            <a:r>
              <a:rPr kumimoji="1" lang="ja-JP" altLang="en-US" dirty="0"/>
              <a:t>に偏っており、</a:t>
            </a:r>
            <a:endParaRPr kumimoji="1" lang="en-US" altLang="ja-JP" dirty="0"/>
          </a:p>
          <a:p>
            <a:endParaRPr kumimoji="1" lang="en-US" altLang="ja-JP" dirty="0"/>
          </a:p>
          <a:p>
            <a:r>
              <a:rPr kumimoji="1" lang="en-US" altLang="ja-JP" dirty="0"/>
              <a:t>-----</a:t>
            </a:r>
          </a:p>
          <a:p>
            <a:r>
              <a:rPr kumimoji="1" lang="ja-JP" altLang="en-US" dirty="0"/>
              <a:t>！！！！軸の説明大事！！！！</a:t>
            </a:r>
            <a:endParaRPr kumimoji="1" lang="en-US" altLang="ja-JP" dirty="0"/>
          </a:p>
          <a:p>
            <a:endParaRPr kumimoji="1" lang="en-US" altLang="ja-JP" dirty="0"/>
          </a:p>
          <a:p>
            <a:r>
              <a:rPr kumimoji="1" lang="ja-JP" altLang="en-US" dirty="0"/>
              <a:t>今後１０クラスにしたい</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536269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これも、どの場合でも同じ傾向が見られました。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1847534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[8:00]</a:t>
            </a:r>
          </a:p>
          <a:p>
            <a:r>
              <a:rPr kumimoji="1" lang="ja-JP" altLang="en-US" dirty="0"/>
              <a:t>この原因としては 先ほど見せた </a:t>
            </a:r>
            <a:r>
              <a:rPr kumimoji="1" lang="en-US" altLang="ja-JP" dirty="0"/>
              <a:t>drinking </a:t>
            </a:r>
            <a:r>
              <a:rPr kumimoji="1" lang="ja-JP" altLang="en-US" dirty="0"/>
              <a:t>の例 </a:t>
            </a:r>
            <a:r>
              <a:rPr kumimoji="1" lang="en-US" altLang="ja-JP" dirty="0"/>
              <a:t>(!</a:t>
            </a:r>
            <a:r>
              <a:rPr kumimoji="1" lang="ja-JP" altLang="en-US" dirty="0"/>
              <a:t>再生</a:t>
            </a:r>
            <a:r>
              <a:rPr kumimoji="1" lang="en-US" altLang="ja-JP" dirty="0"/>
              <a:t>!)</a:t>
            </a:r>
          </a:p>
          <a:p>
            <a:r>
              <a:rPr kumimoji="1" lang="ja-JP" altLang="en-US" dirty="0"/>
              <a:t>のように</a:t>
            </a:r>
            <a:r>
              <a:rPr kumimoji="1" lang="en-US" altLang="ja-JP" dirty="0"/>
              <a:t>drinking </a:t>
            </a:r>
            <a:r>
              <a:rPr kumimoji="1" lang="ja-JP" altLang="en-US" dirty="0"/>
              <a:t>を表す前景の音声より背景の子供たちが遊んでいる音声が強調されていたり</a:t>
            </a:r>
            <a:endParaRPr kumimoji="1" lang="en-US" altLang="ja-JP" dirty="0"/>
          </a:p>
          <a:p>
            <a:endParaRPr kumimoji="1" lang="en-US" altLang="ja-JP" dirty="0"/>
          </a:p>
          <a:p>
            <a:r>
              <a:rPr kumimoji="1" lang="en-US" altLang="ja-JP" dirty="0"/>
              <a:t>Eating meal </a:t>
            </a:r>
            <a:r>
              <a:rPr kumimoji="1" lang="ja-JP" altLang="en-US" dirty="0"/>
              <a:t>の例 </a:t>
            </a:r>
            <a:r>
              <a:rPr kumimoji="1" lang="en-US" altLang="ja-JP" dirty="0"/>
              <a:t>(!</a:t>
            </a:r>
            <a:r>
              <a:rPr kumimoji="1" lang="ja-JP" altLang="en-US" dirty="0"/>
              <a:t>再生</a:t>
            </a:r>
            <a:r>
              <a:rPr kumimoji="1" lang="en-US" altLang="ja-JP" dirty="0"/>
              <a:t>!)</a:t>
            </a:r>
            <a:r>
              <a:rPr kumimoji="1" lang="ja-JP" altLang="en-US" dirty="0"/>
              <a:t>のように動作そのものにあまり音が伴わないデータであったり、</a:t>
            </a:r>
            <a:endParaRPr kumimoji="1" lang="en-US" altLang="ja-JP" dirty="0"/>
          </a:p>
          <a:p>
            <a:endParaRPr kumimoji="1" lang="en-US" altLang="ja-JP" dirty="0"/>
          </a:p>
          <a:p>
            <a:r>
              <a:rPr kumimoji="1" lang="ja-JP" altLang="en-US" dirty="0"/>
              <a:t>この２つの動作ラベルが飲食に関わるものであるという点が考えられます</a:t>
            </a:r>
            <a:r>
              <a:rPr kumimoji="1" lang="en-US" altLang="ja-JP" dirty="0"/>
              <a:t>.</a:t>
            </a:r>
          </a:p>
          <a:p>
            <a:endParaRPr kumimoji="1" lang="en-US" altLang="ja-JP" dirty="0"/>
          </a:p>
          <a:p>
            <a:endParaRPr kumimoji="1" lang="en-US" altLang="ja-JP" dirty="0"/>
          </a:p>
          <a:p>
            <a:r>
              <a:rPr kumimoji="1" lang="ja-JP" altLang="en-US" dirty="0"/>
              <a:t>また、音がそもそも無音のデータも含まれていたことも問題として挙げられます</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460878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さらにすでに知られている </a:t>
            </a:r>
            <a:r>
              <a:rPr kumimoji="1" lang="en-US" altLang="ja-JP" dirty="0"/>
              <a:t>spec augment </a:t>
            </a:r>
            <a:r>
              <a:rPr kumimoji="1" lang="ja-JP" altLang="en-US" dirty="0"/>
              <a:t>の問題点として</a:t>
            </a:r>
            <a:endParaRPr kumimoji="1" lang="en-US" altLang="ja-JP" dirty="0"/>
          </a:p>
          <a:p>
            <a:r>
              <a:rPr kumimoji="1" lang="ja-JP" altLang="en-US" dirty="0"/>
              <a:t>マスキングされた時間が動作のタイミングと重なったり、</a:t>
            </a:r>
            <a:endParaRPr kumimoji="1" lang="en-US" altLang="ja-JP" dirty="0"/>
          </a:p>
          <a:p>
            <a:r>
              <a:rPr kumimoji="1" lang="ja-JP" altLang="en-US" dirty="0"/>
              <a:t>動作に特有の周波数帯がマスキングされてしまうと、</a:t>
            </a:r>
            <a:endParaRPr kumimoji="1" lang="en-US" altLang="ja-JP" dirty="0"/>
          </a:p>
          <a:p>
            <a:r>
              <a:rPr kumimoji="1" lang="ja-JP" altLang="en-US" dirty="0"/>
              <a:t>意味のないノイズのデータになってしまいます。</a:t>
            </a:r>
            <a:endParaRPr kumimoji="1" lang="en-US" altLang="ja-JP" dirty="0"/>
          </a:p>
          <a:p>
            <a:endParaRPr kumimoji="1" lang="en-US" altLang="ja-JP" dirty="0"/>
          </a:p>
          <a:p>
            <a:r>
              <a:rPr kumimoji="1" lang="ja-JP" altLang="en-US" dirty="0"/>
              <a:t>今後の課題としてホワイトノイズなど別の音声の拡張手法と比較することが挙げられます。</a:t>
            </a:r>
            <a:endParaRPr kumimoji="1" lang="en-US" altLang="ja-JP" dirty="0"/>
          </a:p>
          <a:p>
            <a:endParaRPr kumimoji="1" lang="en-US" altLang="ja-JP" dirty="0"/>
          </a:p>
          <a:p>
            <a:r>
              <a:rPr kumimoji="1" lang="en-US" altLang="ja-JP" dirty="0"/>
              <a:t>---</a:t>
            </a:r>
          </a:p>
          <a:p>
            <a:r>
              <a:rPr kumimoji="1" lang="ja-JP" altLang="en-US" dirty="0"/>
              <a:t>本当に削ったものを入れたらだめなのか検証しないとね 今後の課題</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8229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[9:00]</a:t>
            </a:r>
            <a:r>
              <a:rPr kumimoji="1" lang="ja-JP" altLang="en-US" dirty="0"/>
              <a:t>まとめと今後の課題です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4062444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音楽や漫画</a:t>
            </a:r>
            <a:r>
              <a:rPr kumimoji="1" lang="en-US" altLang="ja-JP" dirty="0"/>
              <a:t>, </a:t>
            </a:r>
            <a:r>
              <a:rPr kumimoji="1" lang="ja-JP" altLang="en-US" dirty="0"/>
              <a:t>小説などの創作物理解が注目されています。</a:t>
            </a:r>
            <a:endParaRPr kumimoji="1" lang="en-US" altLang="ja-JP" dirty="0"/>
          </a:p>
          <a:p>
            <a:r>
              <a:rPr kumimoji="1" lang="ja-JP" altLang="en-US" dirty="0"/>
              <a:t>しかし、これらは未だに難しいタスクであると考えられています．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最終的な目標をマルチメディアデータを用いた動画に対する音声の自動アノテーションとした上で</a:t>
            </a:r>
            <a:r>
              <a:rPr kumimoji="1" lang="en-US" altLang="ja-JP" dirty="0"/>
              <a:t>, </a:t>
            </a:r>
          </a:p>
          <a:p>
            <a:r>
              <a:rPr kumimoji="1" lang="ja-JP" altLang="en-US" dirty="0"/>
              <a:t>基礎的な実験として動画に含まれる</a:t>
            </a:r>
            <a:r>
              <a:rPr lang="ja-JP" altLang="en-US" sz="1200" cap="none" dirty="0">
                <a:solidFill>
                  <a:schemeClr val="tx1">
                    <a:lumMod val="95000"/>
                  </a:schemeClr>
                </a:solidFill>
              </a:rPr>
              <a:t>音声データやキャプションデータから動作ラベルを推定しました</a:t>
            </a:r>
            <a:endParaRPr lang="en-US" altLang="ja-JP" sz="1200" cap="none" dirty="0">
              <a:solidFill>
                <a:schemeClr val="tx1">
                  <a:lumMod val="95000"/>
                </a:schemeClr>
              </a:solidFill>
            </a:endParaRPr>
          </a:p>
          <a:p>
            <a:r>
              <a:rPr kumimoji="1" lang="ja-JP" altLang="en-US" sz="1200" cap="none" dirty="0">
                <a:solidFill>
                  <a:schemeClr val="tx1">
                    <a:lumMod val="95000"/>
                  </a:schemeClr>
                </a:solidFill>
              </a:rPr>
              <a:t>そして、</a:t>
            </a:r>
            <a:r>
              <a:rPr kumimoji="1" lang="ja-JP" altLang="en-US" dirty="0"/>
              <a:t>実験結果より</a:t>
            </a:r>
            <a:r>
              <a:rPr kumimoji="1" lang="en-US" altLang="ja-JP" dirty="0"/>
              <a:t>, </a:t>
            </a:r>
            <a:r>
              <a:rPr kumimoji="1" lang="ja-JP" altLang="en-US" dirty="0"/>
              <a:t>データの選び方や前処理</a:t>
            </a:r>
            <a:r>
              <a:rPr kumimoji="1" lang="en-US" altLang="ja-JP" dirty="0"/>
              <a:t>, </a:t>
            </a:r>
            <a:r>
              <a:rPr kumimoji="1" lang="ja-JP" altLang="en-US" dirty="0"/>
              <a:t>音声のデータ拡張方法に関して更なる工夫が必要であることが分かりました。</a:t>
            </a:r>
            <a:endParaRPr kumimoji="1" lang="en-US" altLang="ja-JP" dirty="0"/>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endParaRPr kumimoji="1" lang="en-US" altLang="ja-JP" dirty="0"/>
          </a:p>
          <a:p>
            <a:r>
              <a:rPr kumimoji="1" lang="ja-JP" altLang="en-US" sz="1200" dirty="0"/>
              <a:t>損失関数には訓練用データにおけるラベル比の</a:t>
            </a:r>
            <a:endParaRPr kumimoji="1" lang="en-US" altLang="ja-JP" sz="1200" dirty="0"/>
          </a:p>
          <a:p>
            <a:r>
              <a:rPr kumimoji="1" lang="ja-JP" altLang="en-US" sz="1200" dirty="0"/>
              <a:t>逆比を正規化したものを</a:t>
            </a:r>
            <a:endParaRPr kumimoji="1" lang="en-US" altLang="ja-JP" sz="1200" dirty="0"/>
          </a:p>
          <a:p>
            <a:r>
              <a:rPr kumimoji="1" lang="ja-JP" altLang="en-US" sz="1200" dirty="0"/>
              <a:t>クラス重みとして損失関数に設定</a:t>
            </a: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451909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3628414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次に</a:t>
            </a:r>
            <a:r>
              <a:rPr lang="ja-JP" altLang="en-US" sz="1200" cap="none" dirty="0">
                <a:solidFill>
                  <a:schemeClr val="tx1">
                    <a:lumMod val="95000"/>
                  </a:schemeClr>
                </a:solidFill>
                <a:effectLst/>
              </a:rPr>
              <a:t>同じ行動ラベル内で</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同じキャプションが付いている場合は</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重複しないように削除します</a:t>
            </a:r>
            <a:endParaRPr lang="en-US" altLang="ja-JP" sz="1200" cap="none" dirty="0">
              <a:solidFill>
                <a:schemeClr val="tx1">
                  <a:lumMod val="95000"/>
                </a:schemeClr>
              </a:solidFill>
              <a:effectLst/>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460811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0" dirty="0">
              <a:highlight>
                <a:srgbClr val="ED7D31"/>
              </a:highlight>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42200705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p>
          <a:p>
            <a:endParaRPr kumimoji="1" lang="en-US" altLang="ja-JP" dirty="0"/>
          </a:p>
          <a:p>
            <a:r>
              <a:rPr kumimoji="1" lang="ja-JP" altLang="en-US" dirty="0"/>
              <a:t>データはデータセットに含まれるすべてのキャプションを用いました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737103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基礎実験</a:t>
            </a:r>
            <a:r>
              <a:rPr kumimoji="1" lang="en-US" altLang="ja-JP" dirty="0"/>
              <a:t>2</a:t>
            </a:r>
            <a:r>
              <a:rPr kumimoji="1" lang="ja-JP" altLang="en-US" dirty="0"/>
              <a:t>の結果について述べます</a:t>
            </a:r>
            <a:r>
              <a:rPr kumimoji="1" lang="en-US" altLang="ja-JP" dirty="0"/>
              <a:t>. </a:t>
            </a:r>
            <a:r>
              <a:rPr kumimoji="1" lang="ja-JP" altLang="en-US" dirty="0"/>
              <a:t>実験パラメータは先ほどと同様で</a:t>
            </a:r>
            <a:endParaRPr kumimoji="1" lang="en-US" altLang="ja-JP" dirty="0"/>
          </a:p>
          <a:p>
            <a:r>
              <a:rPr kumimoji="1" lang="ja-JP" altLang="en-US" dirty="0"/>
              <a:t>評価用モデルのパラメータも同様にバリデーションデータの</a:t>
            </a:r>
            <a:r>
              <a:rPr kumimoji="1" lang="en-US" altLang="ja-JP" dirty="0"/>
              <a:t>acc</a:t>
            </a:r>
            <a:r>
              <a:rPr kumimoji="1" lang="ja-JP" altLang="en-US" dirty="0"/>
              <a:t>が一番高かったエポックのものを採用しています</a:t>
            </a:r>
            <a:r>
              <a:rPr kumimoji="1" lang="en-US" altLang="ja-JP" dirty="0"/>
              <a:t>.</a:t>
            </a:r>
          </a:p>
          <a:p>
            <a:r>
              <a:rPr kumimoji="1" lang="ja-JP" altLang="en-US" dirty="0"/>
              <a:t>ベースラインとしてはランダムに予測した場合を設定しました</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3842198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動画の研究に注目しました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10772422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14:m>
                  <m:oMath xmlns:m="http://schemas.openxmlformats.org/officeDocument/2006/math">
                    <m:r>
                      <a:rPr kumimoji="1" lang="en-US" altLang="ja-JP" sz="1400" b="0" i="1" smtClean="0">
                        <a:latin typeface="Cambria Math" panose="02040503050406030204" pitchFamily="18" charset="0"/>
                      </a:rPr>
                      <m:t>𝑛</m:t>
                    </m:r>
                  </m:oMath>
                </a14:m>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14:m>
                  <m:oMath xmlns:m="http://schemas.openxmlformats.org/officeDocument/2006/math">
                    <m:r>
                      <a:rPr kumimoji="1" lang="en-US" altLang="ja-JP" sz="1200" b="0" i="1" smtClean="0">
                        <a:latin typeface="Cambria Math" panose="02040503050406030204" pitchFamily="18" charset="0"/>
                      </a:rPr>
                      <m:t>𝑚</m:t>
                    </m:r>
                  </m:oMath>
                </a14:m>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Frequency Masking </a:t>
                </a:r>
                <a:r>
                  <a:rPr kumimoji="1" lang="ja-JP" altLang="en-US" sz="1200" dirty="0"/>
                  <a:t>および </a:t>
                </a:r>
                <a:r>
                  <a:rPr kumimoji="1" lang="en-US" altLang="ja-JP" sz="1200" dirty="0"/>
                  <a:t>Time Masking </a:t>
                </a:r>
                <a:r>
                  <a:rPr kumimoji="1" lang="ja-JP" altLang="en-US" sz="1200" dirty="0"/>
                  <a:t>のみを扱いました</a:t>
                </a:r>
                <a:r>
                  <a:rPr kumimoji="1" lang="en-US" altLang="ja-JP" sz="1200" dirty="0"/>
                  <a:t>.</a:t>
                </a:r>
              </a:p>
              <a:p>
                <a:endParaRPr kumimoji="1" lang="en-US" altLang="ja-JP" sz="1200" dirty="0"/>
              </a:p>
              <a:p>
                <a:r>
                  <a:rPr kumimoji="1" lang="ja-JP" altLang="en-US" sz="1200" dirty="0"/>
                  <a:t>下の図はメルスペクトログラムに</a:t>
                </a:r>
                <a:r>
                  <a:rPr kumimoji="1" lang="en-US" altLang="ja-JP" sz="1200" dirty="0"/>
                  <a:t>Frequency Masking </a:t>
                </a:r>
                <a:r>
                  <a:rPr kumimoji="1" lang="ja-JP" altLang="en-US" sz="1200" dirty="0"/>
                  <a:t>および </a:t>
                </a:r>
                <a:endParaRPr kumimoji="1" lang="en-US" altLang="ja-JP" sz="1200" dirty="0"/>
              </a:p>
              <a:p>
                <a:r>
                  <a:rPr kumimoji="1" lang="en-US" altLang="ja-JP" sz="1200" dirty="0"/>
                  <a:t>Time Masking </a:t>
                </a:r>
                <a:r>
                  <a:rPr kumimoji="1" lang="ja-JP" altLang="en-US" sz="1200" dirty="0"/>
                  <a:t>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Choice>
        <mc:Fallback>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r>
                  <a:rPr kumimoji="1" lang="en-US" altLang="ja-JP" sz="1400" b="0" i="0">
                    <a:latin typeface="Cambria Math" panose="02040503050406030204" pitchFamily="18" charset="0"/>
                  </a:rPr>
                  <a:t>𝑛</a:t>
                </a:r>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r>
                  <a:rPr kumimoji="1" lang="en-US" altLang="ja-JP" sz="1200" b="0" i="0">
                    <a:latin typeface="Cambria Math" panose="02040503050406030204" pitchFamily="18" charset="0"/>
                  </a:rPr>
                  <a:t>𝑚</a:t>
                </a:r>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Frequency Masking </a:t>
                </a:r>
                <a:r>
                  <a:rPr kumimoji="1" lang="ja-JP" altLang="en-US" sz="1200" dirty="0"/>
                  <a:t>および </a:t>
                </a:r>
                <a:r>
                  <a:rPr kumimoji="1" lang="en-US" altLang="ja-JP" sz="1200" dirty="0"/>
                  <a:t>Time Masking </a:t>
                </a:r>
                <a:r>
                  <a:rPr kumimoji="1" lang="ja-JP" altLang="en-US" sz="1200" dirty="0"/>
                  <a:t>のみを扱いました</a:t>
                </a:r>
                <a:r>
                  <a:rPr kumimoji="1" lang="en-US" altLang="ja-JP" sz="1200" dirty="0"/>
                  <a:t>.</a:t>
                </a:r>
              </a:p>
              <a:p>
                <a:endParaRPr kumimoji="1" lang="en-US" altLang="ja-JP" sz="1200" dirty="0"/>
              </a:p>
              <a:p>
                <a:r>
                  <a:rPr kumimoji="1" lang="ja-JP" altLang="en-US" sz="1200" dirty="0"/>
                  <a:t>下の図はメルスペクトログラムに</a:t>
                </a:r>
                <a:r>
                  <a:rPr kumimoji="1" lang="en-US" altLang="ja-JP" sz="1200" dirty="0"/>
                  <a:t>Frequency Masking </a:t>
                </a:r>
                <a:r>
                  <a:rPr kumimoji="1" lang="ja-JP" altLang="en-US" sz="1200" dirty="0"/>
                  <a:t>および </a:t>
                </a:r>
                <a:endParaRPr kumimoji="1" lang="en-US" altLang="ja-JP" sz="1200" dirty="0"/>
              </a:p>
              <a:p>
                <a:r>
                  <a:rPr kumimoji="1" lang="en-US" altLang="ja-JP" sz="1200" dirty="0"/>
                  <a:t>Time Masking </a:t>
                </a:r>
                <a:r>
                  <a:rPr kumimoji="1" lang="ja-JP" altLang="en-US" sz="1200" dirty="0"/>
                  <a:t>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1160590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Residual Net(</a:t>
            </a:r>
            <a:r>
              <a:rPr kumimoji="1" lang="ja-JP" altLang="en-US" dirty="0"/>
              <a:t>レジデュアルネット</a:t>
            </a:r>
            <a:r>
              <a:rPr kumimoji="1" lang="en-US" altLang="ja-JP" dirty="0"/>
              <a:t>), </a:t>
            </a:r>
            <a:r>
              <a:rPr kumimoji="1" lang="ja-JP" altLang="en-US" dirty="0"/>
              <a:t>通称 </a:t>
            </a:r>
            <a:r>
              <a:rPr kumimoji="1" lang="en-US" altLang="ja-JP" dirty="0" err="1"/>
              <a:t>ResNet</a:t>
            </a:r>
            <a:r>
              <a:rPr kumimoji="1" lang="en-US" altLang="ja-JP" dirty="0"/>
              <a:t> </a:t>
            </a:r>
            <a:r>
              <a:rPr kumimoji="1" lang="ja-JP" altLang="en-US" dirty="0"/>
              <a:t>とは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Microsoft Research </a:t>
            </a:r>
            <a:r>
              <a:rPr kumimoji="1" lang="ja-JP" altLang="en-US" sz="1200" dirty="0"/>
              <a:t>が </a:t>
            </a:r>
            <a:r>
              <a:rPr kumimoji="1" lang="en-US" altLang="ja-JP" sz="1200" dirty="0"/>
              <a:t>2015 </a:t>
            </a:r>
            <a:r>
              <a:rPr kumimoji="1" lang="ja-JP" altLang="en-US" sz="1200" dirty="0"/>
              <a:t>年に考案した畳み込みニューラルネットワークモデルで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これはショートカット接続機構を導入することで</a:t>
            </a:r>
            <a:r>
              <a:rPr kumimoji="1" lang="en-US" altLang="ja-JP" sz="1200" dirty="0"/>
              <a:t>,</a:t>
            </a:r>
            <a:r>
              <a:rPr kumimoji="1" lang="ja-JP" altLang="en-US" sz="1200" dirty="0"/>
              <a:t>層の入力を参照した残差関数を学習し</a:t>
            </a:r>
            <a:r>
              <a:rPr kumimoji="1" lang="en-US" altLang="ja-JP" sz="1200" dirty="0"/>
              <a:t>, </a:t>
            </a:r>
            <a:br>
              <a:rPr kumimoji="1" lang="en-US" altLang="ja-JP" sz="1200" dirty="0"/>
            </a:br>
            <a:r>
              <a:rPr kumimoji="1" lang="ja-JP" altLang="en-US" sz="1200" dirty="0"/>
              <a:t>勾配消失問題を解決したモデルとなっています</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8590684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そこで学習曲線を比較します</a:t>
            </a:r>
            <a:r>
              <a:rPr kumimoji="1" lang="en-US" altLang="ja-JP" dirty="0"/>
              <a:t>.</a:t>
            </a:r>
          </a:p>
          <a:p>
            <a:endParaRPr kumimoji="1" lang="en-US" altLang="ja-JP" dirty="0"/>
          </a:p>
          <a:p>
            <a:r>
              <a:rPr kumimoji="1" lang="en-US" altLang="ja-JP" dirty="0"/>
              <a:t>Spec </a:t>
            </a:r>
            <a:r>
              <a:rPr kumimoji="1" lang="en-US" altLang="ja-JP" dirty="0" err="1"/>
              <a:t>aug</a:t>
            </a:r>
            <a:r>
              <a:rPr kumimoji="1" lang="ja-JP" altLang="en-US" dirty="0"/>
              <a:t>をしたことで</a:t>
            </a:r>
            <a:r>
              <a:rPr kumimoji="1" lang="en-US" altLang="ja-JP" dirty="0"/>
              <a:t>, train acc </a:t>
            </a:r>
            <a:r>
              <a:rPr kumimoji="1" lang="ja-JP" altLang="en-US" dirty="0"/>
              <a:t>が </a:t>
            </a:r>
            <a:r>
              <a:rPr kumimoji="1" lang="en-US" altLang="ja-JP" dirty="0" err="1"/>
              <a:t>val</a:t>
            </a:r>
            <a:r>
              <a:rPr kumimoji="1" lang="en-US" altLang="ja-JP" dirty="0"/>
              <a:t> acc , test acc</a:t>
            </a:r>
            <a:r>
              <a:rPr kumimoji="1" lang="ja-JP" altLang="en-US" dirty="0"/>
              <a:t>を下回っており</a:t>
            </a:r>
            <a:r>
              <a:rPr kumimoji="1" lang="en-US" altLang="ja-JP" dirty="0"/>
              <a:t>,</a:t>
            </a:r>
          </a:p>
          <a:p>
            <a:endParaRPr kumimoji="1" lang="en-US" altLang="ja-JP" dirty="0"/>
          </a:p>
          <a:p>
            <a:r>
              <a:rPr kumimoji="1" lang="ja-JP" altLang="en-US" dirty="0"/>
              <a:t>ーーー</a:t>
            </a:r>
            <a:endParaRPr kumimoji="1" lang="en-US" altLang="ja-JP" dirty="0"/>
          </a:p>
          <a:p>
            <a:r>
              <a:rPr kumimoji="1" lang="en-US" altLang="ja-JP" dirty="0"/>
              <a:t>!!!</a:t>
            </a:r>
            <a:r>
              <a:rPr kumimoji="1" lang="ja-JP" altLang="en-US" dirty="0"/>
              <a:t>軸の説明</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6294113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32134855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これはどの場合でも同じ傾向が見られました。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1711637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動画は画像や音声、場合によっては自然言語をも含む</a:t>
            </a:r>
            <a:endParaRPr kumimoji="1" lang="en-US" altLang="ja-JP" dirty="0"/>
          </a:p>
          <a:p>
            <a:r>
              <a:rPr kumimoji="1" lang="ja-JP" altLang="en-US" dirty="0"/>
              <a:t>マルチメディアデータから構成されています。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t>機械学習において、動画を対象とした生成タスクの例としては</a:t>
            </a:r>
            <a:r>
              <a:rPr lang="en-US" altLang="ja-JP" sz="1200" dirty="0"/>
              <a:t>, </a:t>
            </a:r>
          </a:p>
          <a:p>
            <a:r>
              <a:rPr lang="ja-JP" altLang="en-US" sz="1200" dirty="0"/>
              <a:t>白黒映像に色情報を付与する自動着色や</a:t>
            </a:r>
            <a:r>
              <a:rPr lang="en-US" altLang="ja-JP" sz="1200" dirty="0"/>
              <a:t>, </a:t>
            </a:r>
          </a:p>
          <a:p>
            <a:r>
              <a:rPr lang="ja-JP" altLang="en-US" sz="1200" dirty="0"/>
              <a:t>動画に対する音声の自動生成、</a:t>
            </a:r>
            <a:endParaRPr lang="en-US" altLang="ja-JP" sz="1200" dirty="0"/>
          </a:p>
          <a:p>
            <a:r>
              <a:rPr lang="ja-JP" altLang="en-US" sz="1200" dirty="0"/>
              <a:t>映像を滑らかにするフレーム補間などがあり</a:t>
            </a:r>
            <a:r>
              <a:rPr lang="en-US" altLang="ja-JP" sz="1200" dirty="0"/>
              <a:t>,</a:t>
            </a:r>
          </a:p>
          <a:p>
            <a:r>
              <a:rPr lang="en-US" altLang="ja-JP" sz="1200" dirty="0"/>
              <a:t> </a:t>
            </a:r>
            <a:r>
              <a:rPr lang="ja-JP" altLang="en-US" sz="1200" dirty="0"/>
              <a:t>活発な研究分野であるといえます。</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123497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a:t>
            </a:r>
            <a:r>
              <a:rPr kumimoji="1" lang="en-US" altLang="ja-JP" dirty="0"/>
              <a:t>[</a:t>
            </a:r>
            <a:r>
              <a:rPr lang="ja-JP" altLang="en-US" sz="1200" dirty="0"/>
              <a:t>動画に対する音声の自動生成</a:t>
            </a:r>
            <a:r>
              <a:rPr lang="en-US" altLang="ja-JP" sz="1200" dirty="0"/>
              <a:t>]</a:t>
            </a:r>
            <a:r>
              <a:rPr lang="ja-JP" altLang="en-US" sz="1200" dirty="0"/>
              <a:t>に</a:t>
            </a:r>
            <a:endParaRPr kumimoji="1" lang="en-US" altLang="ja-JP" dirty="0"/>
          </a:p>
          <a:p>
            <a:r>
              <a:rPr kumimoji="1" lang="ja-JP" altLang="en-US" dirty="0"/>
              <a:t>着目しました。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51126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これに関連した研究として</a:t>
            </a:r>
            <a:endParaRPr kumimoji="1" lang="en-US" altLang="ja-JP" dirty="0"/>
          </a:p>
          <a:p>
            <a:r>
              <a:rPr kumimoji="1" lang="ja-JP" altLang="en-US" dirty="0"/>
              <a:t>イーピンらは</a:t>
            </a:r>
            <a:r>
              <a:rPr kumimoji="1" lang="en-US" altLang="ja-JP" dirty="0"/>
              <a:t>, </a:t>
            </a:r>
          </a:p>
          <a:p>
            <a:r>
              <a:rPr kumimoji="1" lang="en-US" altLang="ja-JP" dirty="0"/>
              <a:t>(</a:t>
            </a:r>
            <a:r>
              <a:rPr kumimoji="1" lang="ja-JP" altLang="en-US" dirty="0"/>
              <a:t>左上</a:t>
            </a:r>
            <a:r>
              <a:rPr kumimoji="1" lang="en-US" altLang="ja-JP" dirty="0"/>
              <a:t>)</a:t>
            </a:r>
            <a:r>
              <a:rPr kumimoji="1" lang="ja-JP" altLang="en-US" dirty="0"/>
              <a:t>音声の生成部分に </a:t>
            </a:r>
            <a:r>
              <a:rPr kumimoji="1" lang="en-US" altLang="ja-JP" dirty="0"/>
              <a:t>RNN </a:t>
            </a:r>
            <a:r>
              <a:rPr kumimoji="1" lang="ja-JP" altLang="en-US" dirty="0"/>
              <a:t>を階層状に積み</a:t>
            </a:r>
            <a:r>
              <a:rPr kumimoji="1" lang="en-US" altLang="ja-JP" dirty="0"/>
              <a:t>, </a:t>
            </a:r>
          </a:p>
          <a:p>
            <a:r>
              <a:rPr kumimoji="1" lang="ja-JP" altLang="en-US" dirty="0"/>
              <a:t>上層ほど長い間隔の依存をとらえられるようなネットワーク、 </a:t>
            </a:r>
            <a:r>
              <a:rPr kumimoji="1" lang="en-US" altLang="ja-JP" dirty="0" err="1"/>
              <a:t>SampleRNN</a:t>
            </a:r>
            <a:r>
              <a:rPr kumimoji="1" lang="en-US" altLang="ja-JP" dirty="0"/>
              <a:t> </a:t>
            </a:r>
            <a:r>
              <a:rPr kumimoji="1" lang="ja-JP" altLang="en-US" dirty="0"/>
              <a:t>を用いました</a:t>
            </a:r>
            <a:r>
              <a:rPr kumimoji="1" lang="en-US" altLang="ja-JP" dirty="0"/>
              <a:t>, </a:t>
            </a:r>
            <a:r>
              <a:rPr kumimoji="1" lang="ja-JP" altLang="en-US" dirty="0"/>
              <a:t>そして</a:t>
            </a:r>
            <a:endParaRPr kumimoji="1" lang="en-US" altLang="ja-JP" dirty="0"/>
          </a:p>
          <a:p>
            <a:endParaRPr kumimoji="1" lang="en-US" altLang="ja-JP" dirty="0"/>
          </a:p>
          <a:p>
            <a:r>
              <a:rPr kumimoji="1" lang="en-US" altLang="ja-JP" dirty="0"/>
              <a:t>(</a:t>
            </a:r>
            <a:r>
              <a:rPr kumimoji="1" lang="ja-JP" altLang="en-US" dirty="0"/>
              <a:t>緑</a:t>
            </a:r>
            <a:r>
              <a:rPr kumimoji="1" lang="en-US" altLang="ja-JP" dirty="0"/>
              <a:t>) </a:t>
            </a:r>
            <a:r>
              <a:rPr kumimoji="1" lang="ja-JP" altLang="en-US" dirty="0"/>
              <a:t>学習済みの </a:t>
            </a:r>
            <a:r>
              <a:rPr kumimoji="1" lang="en-US" altLang="ja-JP" dirty="0"/>
              <a:t>VGG </a:t>
            </a:r>
            <a:r>
              <a:rPr kumimoji="1" lang="ja-JP" altLang="en-US" dirty="0"/>
              <a:t>モデルを用いてフレーム画像から得た特徴量や</a:t>
            </a:r>
            <a:r>
              <a:rPr kumimoji="1" lang="en-US" altLang="ja-JP" dirty="0"/>
              <a:t>, </a:t>
            </a:r>
          </a:p>
          <a:p>
            <a:r>
              <a:rPr kumimoji="1" lang="en-US" altLang="ja-JP" dirty="0"/>
              <a:t>(</a:t>
            </a:r>
            <a:r>
              <a:rPr kumimoji="1" lang="ja-JP" altLang="en-US" dirty="0"/>
              <a:t>赤</a:t>
            </a:r>
            <a:r>
              <a:rPr kumimoji="1" lang="en-US" altLang="ja-JP" dirty="0"/>
              <a:t>) Seq2Seq</a:t>
            </a:r>
            <a:r>
              <a:rPr kumimoji="1" lang="ja-JP" altLang="en-US" dirty="0"/>
              <a:t>モデルのように</a:t>
            </a:r>
            <a:r>
              <a:rPr kumimoji="1" lang="en-US" altLang="ja-JP" dirty="0"/>
              <a:t>, </a:t>
            </a:r>
            <a:r>
              <a:rPr kumimoji="1" lang="ja-JP" altLang="en-US" dirty="0"/>
              <a:t>連番画像を時系列順にエンコーダー部に入力したときの最後の隠れ層からの出力</a:t>
            </a:r>
            <a:r>
              <a:rPr kumimoji="1" lang="en-US" altLang="ja-JP" dirty="0"/>
              <a:t>,</a:t>
            </a:r>
          </a:p>
          <a:p>
            <a:r>
              <a:rPr kumimoji="1" lang="ja-JP" altLang="en-US" dirty="0"/>
              <a:t>を</a:t>
            </a:r>
            <a:r>
              <a:rPr kumimoji="1" lang="en-US" altLang="ja-JP" dirty="0" err="1"/>
              <a:t>SampleRNN</a:t>
            </a:r>
            <a:r>
              <a:rPr kumimoji="1" lang="ja-JP" altLang="en-US" dirty="0"/>
              <a:t>の最上階層への入力として音声を生成しています。</a:t>
            </a:r>
            <a:endParaRPr kumimoji="1" lang="en-US" altLang="ja-JP" dirty="0"/>
          </a:p>
          <a:p>
            <a:endParaRPr kumimoji="1" lang="en-US" altLang="ja-JP" dirty="0"/>
          </a:p>
          <a:p>
            <a:r>
              <a:rPr kumimoji="1" lang="en-US" altLang="ja-JP" dirty="0"/>
              <a:t>(</a:t>
            </a:r>
            <a:r>
              <a:rPr kumimoji="1" lang="ja-JP" altLang="en-US" dirty="0"/>
              <a:t>赤</a:t>
            </a:r>
            <a:r>
              <a:rPr kumimoji="1" lang="en-US" altLang="ja-JP" dirty="0"/>
              <a:t>) </a:t>
            </a:r>
            <a:r>
              <a:rPr kumimoji="1" lang="ja-JP" altLang="en-US" dirty="0"/>
              <a:t>さらには入力映像の動きと音声をより同期させるために</a:t>
            </a:r>
            <a:r>
              <a:rPr kumimoji="1" lang="en-US" altLang="ja-JP" dirty="0"/>
              <a:t>, </a:t>
            </a:r>
            <a:r>
              <a:rPr kumimoji="1" lang="ja-JP" altLang="en-US" dirty="0"/>
              <a:t>オプティカルフローを</a:t>
            </a:r>
            <a:endParaRPr kumimoji="1" lang="en-US" altLang="ja-JP" b="0" i="0" dirty="0">
              <a:solidFill>
                <a:schemeClr val="tx1"/>
              </a:solidFill>
              <a:effectLst/>
              <a:latin typeface="+mn-lt"/>
            </a:endParaRPr>
          </a:p>
          <a:p>
            <a:r>
              <a:rPr lang="ja-JP" altLang="en-US" b="0" i="0" dirty="0">
                <a:solidFill>
                  <a:srgbClr val="333333"/>
                </a:solidFill>
                <a:effectLst/>
                <a:latin typeface="-apple-system"/>
              </a:rPr>
              <a:t>入力とすることで</a:t>
            </a:r>
            <a:r>
              <a:rPr kumimoji="1" lang="ja-JP" altLang="en-US" dirty="0"/>
              <a:t>高精度な音声の生成を可能にしました</a:t>
            </a:r>
            <a:r>
              <a:rPr kumimoji="1" lang="en-US" altLang="ja-JP" dirty="0"/>
              <a:t>.</a:t>
            </a:r>
          </a:p>
          <a:p>
            <a:endParaRPr kumimoji="1" lang="en-US" altLang="ja-JP" dirty="0"/>
          </a:p>
          <a:p>
            <a:r>
              <a:rPr kumimoji="1" lang="en-US" altLang="ja-JP" dirty="0"/>
              <a:t>---</a:t>
            </a:r>
          </a:p>
          <a:p>
            <a:r>
              <a:rPr kumimoji="1" lang="en-US" altLang="ja-JP" dirty="0" err="1"/>
              <a:t>sampleRNN</a:t>
            </a:r>
            <a:r>
              <a:rPr kumimoji="1" lang="en-US" altLang="ja-JP" dirty="0"/>
              <a:t> :</a:t>
            </a:r>
          </a:p>
          <a:p>
            <a:r>
              <a:rPr lang="ja-JP" altLang="en-US" b="0" i="0" dirty="0">
                <a:solidFill>
                  <a:srgbClr val="24292E"/>
                </a:solidFill>
                <a:effectLst/>
                <a:latin typeface="-apple-system"/>
              </a:rPr>
              <a:t>長い時系列上での関係を捉えるために、</a:t>
            </a:r>
            <a:r>
              <a:rPr lang="en-US" altLang="ja-JP" b="0" i="0" dirty="0">
                <a:solidFill>
                  <a:srgbClr val="24292E"/>
                </a:solidFill>
                <a:effectLst/>
                <a:latin typeface="-apple-system"/>
              </a:rPr>
              <a:t>RNN</a:t>
            </a:r>
            <a:r>
              <a:rPr lang="ja-JP" altLang="en-US" b="0" i="0" dirty="0">
                <a:solidFill>
                  <a:srgbClr val="24292E"/>
                </a:solidFill>
                <a:effectLst/>
                <a:latin typeface="-apple-system"/>
              </a:rPr>
              <a:t>を階層状に積んで上の方ほど長い間隔の依存をとらえるのを担当するような構成を構築</a:t>
            </a:r>
            <a:r>
              <a:rPr lang="en-US" altLang="ja-JP" b="0" i="0" dirty="0">
                <a:solidFill>
                  <a:srgbClr val="24292E"/>
                </a:solidFill>
                <a:effectLst/>
                <a:latin typeface="-apple-system"/>
              </a:rPr>
              <a:t>(</a:t>
            </a:r>
            <a:r>
              <a:rPr lang="ja-JP" altLang="en-US" b="0" i="0" dirty="0">
                <a:solidFill>
                  <a:srgbClr val="24292E"/>
                </a:solidFill>
                <a:effectLst/>
                <a:latin typeface="-apple-system"/>
              </a:rPr>
              <a:t>最下層の出力は通常の</a:t>
            </a:r>
            <a:r>
              <a:rPr lang="en-US" altLang="ja-JP" b="0" i="0" dirty="0">
                <a:solidFill>
                  <a:srgbClr val="24292E"/>
                </a:solidFill>
                <a:effectLst/>
                <a:latin typeface="-apple-system"/>
              </a:rPr>
              <a:t>NN)</a:t>
            </a:r>
            <a:r>
              <a:rPr lang="ja-JP" altLang="en-US" b="0" i="0" dirty="0">
                <a:solidFill>
                  <a:srgbClr val="24292E"/>
                </a:solidFill>
                <a:effectLst/>
                <a:latin typeface="-apple-system"/>
              </a:rPr>
              <a:t>。</a:t>
            </a:r>
            <a:endParaRPr lang="en-US" altLang="ja-JP" b="0" i="0" dirty="0">
              <a:solidFill>
                <a:srgbClr val="24292E"/>
              </a:solidFill>
              <a:effectLst/>
              <a:latin typeface="-apple-system"/>
            </a:endParaRPr>
          </a:p>
          <a:p>
            <a:r>
              <a:rPr lang="ja-JP" altLang="en-US" b="0" i="0" dirty="0">
                <a:solidFill>
                  <a:srgbClr val="24292E"/>
                </a:solidFill>
                <a:effectLst/>
                <a:latin typeface="-apple-system"/>
              </a:rPr>
              <a:t>音声合成・音楽のデータで検証し</a:t>
            </a:r>
            <a:r>
              <a:rPr lang="en-US" altLang="ja-JP" b="0" i="0" dirty="0" err="1">
                <a:solidFill>
                  <a:srgbClr val="24292E"/>
                </a:solidFill>
                <a:effectLst/>
                <a:latin typeface="-apple-system"/>
              </a:rPr>
              <a:t>WaveNet</a:t>
            </a:r>
            <a:r>
              <a:rPr lang="en-US" altLang="ja-JP" b="0" i="0" dirty="0">
                <a:solidFill>
                  <a:srgbClr val="24292E"/>
                </a:solidFill>
                <a:effectLst/>
                <a:latin typeface="-apple-system"/>
              </a:rPr>
              <a:t>(CNN)</a:t>
            </a:r>
            <a:r>
              <a:rPr lang="ja-JP" altLang="en-US" b="0" i="0" dirty="0">
                <a:solidFill>
                  <a:srgbClr val="24292E"/>
                </a:solidFill>
                <a:effectLst/>
                <a:latin typeface="-apple-system"/>
              </a:rPr>
              <a:t>をうわまった、という結果。</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2021/6/14</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2021/6/14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2021/6/14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2021/6/14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2021/6/14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2021/6/14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2021/6/14</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2021/6/14</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ja-JP" altLang="en-US" sz="3600" dirty="0">
                <a:solidFill>
                  <a:schemeClr val="tx1"/>
                </a:solidFill>
              </a:rPr>
              <a:t>深層学習による</a:t>
            </a:r>
            <a:br>
              <a:rPr lang="en-US" altLang="ja-JP" sz="3600" dirty="0">
                <a:solidFill>
                  <a:schemeClr val="tx1"/>
                </a:solidFill>
              </a:rPr>
            </a:br>
            <a:r>
              <a:rPr lang="ja-JP" altLang="en-US" sz="3600" dirty="0">
                <a:solidFill>
                  <a:schemeClr val="tx1"/>
                </a:solidFill>
              </a:rPr>
              <a:t>マルチメディアデータを</a:t>
            </a:r>
            <a:br>
              <a:rPr lang="en-US" altLang="ja-JP" sz="3600" dirty="0">
                <a:solidFill>
                  <a:schemeClr val="tx1"/>
                </a:solidFill>
              </a:rPr>
            </a:br>
            <a:r>
              <a:rPr lang="ja-JP" altLang="en-US" sz="3600" dirty="0">
                <a:solidFill>
                  <a:schemeClr val="tx1"/>
                </a:solidFill>
              </a:rPr>
              <a:t>入力とした動作ラベルの推定</a:t>
            </a:r>
            <a:br>
              <a:rPr lang="en-US" altLang="ja-JP"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ソフトウェアシステム研究グループ</a:t>
            </a:r>
            <a:endParaRPr kumimoji="1" lang="en-US" altLang="ja-JP" dirty="0"/>
          </a:p>
          <a:p>
            <a:pPr algn="r"/>
            <a:r>
              <a:rPr lang="en-US" altLang="ja-JP" dirty="0"/>
              <a:t>M1 </a:t>
            </a: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関連研究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677275"/>
            <a:ext cx="7429499" cy="4500986"/>
          </a:xfrm>
        </p:spPr>
        <p:txBody>
          <a:bodyPr anchor="t">
            <a:normAutofit/>
          </a:bodyPr>
          <a:lstStyle/>
          <a:p>
            <a:pPr marL="0" indent="0">
              <a:buNone/>
            </a:pPr>
            <a:r>
              <a:rPr lang="en-US" altLang="ja-JP" sz="3000" dirty="0">
                <a:solidFill>
                  <a:schemeClr val="tx1">
                    <a:lumMod val="95000"/>
                  </a:schemeClr>
                </a:solidFill>
              </a:rPr>
              <a:t>[2] </a:t>
            </a:r>
            <a:r>
              <a:rPr lang="en-US" altLang="ja-JP" sz="3200" cap="none" dirty="0">
                <a:solidFill>
                  <a:schemeClr val="tx1">
                    <a:lumMod val="95000"/>
                  </a:schemeClr>
                </a:solidFill>
              </a:rPr>
              <a:t>Auto Foley</a:t>
            </a:r>
            <a:endParaRPr lang="en-US" altLang="ja-JP" sz="3000" dirty="0">
              <a:solidFill>
                <a:schemeClr val="tx1">
                  <a:lumMod val="95000"/>
                </a:schemeClr>
              </a:solidFill>
            </a:endParaRPr>
          </a:p>
          <a:p>
            <a:pPr marL="0" indent="0" algn="r">
              <a:buNone/>
            </a:pPr>
            <a:r>
              <a:rPr lang="en-US" altLang="ja-JP" sz="1600" cap="none" dirty="0">
                <a:solidFill>
                  <a:schemeClr val="tx1">
                    <a:lumMod val="95000"/>
                  </a:schemeClr>
                </a:solidFill>
              </a:rPr>
              <a:t>[</a:t>
            </a:r>
            <a:r>
              <a:rPr lang="en-US" altLang="ja-JP" sz="1600" cap="none" dirty="0" err="1">
                <a:solidFill>
                  <a:schemeClr val="tx1">
                    <a:lumMod val="95000"/>
                  </a:schemeClr>
                </a:solidFill>
              </a:rPr>
              <a:t>Sanchita</a:t>
            </a:r>
            <a:r>
              <a:rPr lang="en-US" altLang="ja-JP" sz="1600" cap="none" dirty="0">
                <a:solidFill>
                  <a:schemeClr val="tx1">
                    <a:lumMod val="95000"/>
                  </a:schemeClr>
                </a:solidFill>
              </a:rPr>
              <a:t> Ghose,</a:t>
            </a:r>
            <a:r>
              <a:rPr lang="ja-JP" altLang="en-US" sz="1600" cap="none" dirty="0">
                <a:solidFill>
                  <a:schemeClr val="tx1">
                    <a:lumMod val="95000"/>
                  </a:schemeClr>
                </a:solidFill>
              </a:rPr>
              <a:t> </a:t>
            </a:r>
            <a:r>
              <a:rPr lang="en-US" altLang="ja-JP" sz="1600" cap="none" dirty="0">
                <a:solidFill>
                  <a:schemeClr val="tx1">
                    <a:lumMod val="95000"/>
                  </a:schemeClr>
                </a:solidFill>
              </a:rPr>
              <a:t>John J. Prevost 2020]</a:t>
            </a:r>
          </a:p>
          <a:p>
            <a:pPr marL="0" indent="0">
              <a:buNone/>
            </a:pPr>
            <a:endParaRPr lang="en-US" altLang="ja-JP" sz="3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pic>
        <p:nvPicPr>
          <p:cNvPr id="6" name="image5.jpeg">
            <a:extLst>
              <a:ext uri="{FF2B5EF4-FFF2-40B4-BE49-F238E27FC236}">
                <a16:creationId xmlns:a16="http://schemas.microsoft.com/office/drawing/2014/main" id="{ADD10CF7-D154-4E5E-9F65-51B20ABD667E}"/>
              </a:ext>
            </a:extLst>
          </p:cNvPr>
          <p:cNvPicPr/>
          <p:nvPr/>
        </p:nvPicPr>
        <p:blipFill>
          <a:blip r:embed="rId3" cstate="print"/>
          <a:stretch>
            <a:fillRect/>
          </a:stretch>
        </p:blipFill>
        <p:spPr>
          <a:xfrm>
            <a:off x="2730925" y="2656358"/>
            <a:ext cx="3682149" cy="4138268"/>
          </a:xfrm>
          <a:prstGeom prst="rect">
            <a:avLst/>
          </a:prstGeom>
        </p:spPr>
      </p:pic>
      <p:sp>
        <p:nvSpPr>
          <p:cNvPr id="4" name="テキスト ボックス 3">
            <a:extLst>
              <a:ext uri="{FF2B5EF4-FFF2-40B4-BE49-F238E27FC236}">
                <a16:creationId xmlns:a16="http://schemas.microsoft.com/office/drawing/2014/main" id="{DCD8DA00-1ABA-4DEE-813D-0FF4460714BB}"/>
              </a:ext>
            </a:extLst>
          </p:cNvPr>
          <p:cNvSpPr txBox="1"/>
          <p:nvPr/>
        </p:nvSpPr>
        <p:spPr>
          <a:xfrm>
            <a:off x="4740166" y="651641"/>
            <a:ext cx="3689131" cy="646331"/>
          </a:xfrm>
          <a:prstGeom prst="rect">
            <a:avLst/>
          </a:prstGeom>
          <a:noFill/>
        </p:spPr>
        <p:txBody>
          <a:bodyPr wrap="square" rtlCol="0">
            <a:spAutoFit/>
          </a:bodyPr>
          <a:lstStyle/>
          <a:p>
            <a:r>
              <a:rPr kumimoji="1" lang="en-US" altLang="ja-JP" sz="900" dirty="0"/>
              <a:t>S. Ghose and J. J. Prevost,</a:t>
            </a:r>
          </a:p>
          <a:p>
            <a:r>
              <a:rPr kumimoji="1" lang="en-US" altLang="ja-JP" sz="900" dirty="0"/>
              <a:t>"</a:t>
            </a:r>
            <a:r>
              <a:rPr kumimoji="1" lang="en-US" altLang="ja-JP" sz="900" dirty="0" err="1"/>
              <a:t>AutoFoley</a:t>
            </a:r>
            <a:r>
              <a:rPr kumimoji="1" lang="en-US" altLang="ja-JP" sz="900" dirty="0"/>
              <a:t>: Artificial Synthesis of Synchronized Sound Tracks for Silent Videos with Deep Learning," in IEEE Transactions on Multimedia, </a:t>
            </a:r>
            <a:r>
              <a:rPr kumimoji="1" lang="en-US" altLang="ja-JP" sz="900" dirty="0" err="1"/>
              <a:t>doi</a:t>
            </a:r>
            <a:r>
              <a:rPr kumimoji="1" lang="en-US" altLang="ja-JP" sz="900" dirty="0"/>
              <a:t>: 10.1109/TMM.2020.3005033.</a:t>
            </a:r>
            <a:endParaRPr kumimoji="1" lang="ja-JP" altLang="en-US" sz="900" dirty="0"/>
          </a:p>
        </p:txBody>
      </p:sp>
    </p:spTree>
    <p:extLst>
      <p:ext uri="{BB962C8B-B14F-4D97-AF65-F5344CB8AC3E}">
        <p14:creationId xmlns:p14="http://schemas.microsoft.com/office/powerpoint/2010/main" val="248193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E55D397A-07D7-4DF1-8B18-DBB511A02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35" y="2117199"/>
            <a:ext cx="1254867" cy="1310566"/>
          </a:xfrm>
          <a:prstGeom prst="rect">
            <a:avLst/>
          </a:prstGeom>
        </p:spPr>
      </p:pic>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研究目標</a:t>
            </a:r>
            <a:endParaRPr lang="ja-JP" altLang="en-US" sz="4050"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pic>
        <p:nvPicPr>
          <p:cNvPr id="7" name="図 6">
            <a:extLst>
              <a:ext uri="{FF2B5EF4-FFF2-40B4-BE49-F238E27FC236}">
                <a16:creationId xmlns:a16="http://schemas.microsoft.com/office/drawing/2014/main" id="{071C5A59-CA2B-4EFF-A0BE-7E3EBE4BA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40" y="2118434"/>
            <a:ext cx="1254867" cy="1310566"/>
          </a:xfrm>
          <a:prstGeom prst="rect">
            <a:avLst/>
          </a:prstGeom>
        </p:spPr>
      </p:pic>
      <p:sp>
        <p:nvSpPr>
          <p:cNvPr id="8" name="矢印: 右 7">
            <a:extLst>
              <a:ext uri="{FF2B5EF4-FFF2-40B4-BE49-F238E27FC236}">
                <a16:creationId xmlns:a16="http://schemas.microsoft.com/office/drawing/2014/main" id="{EADDFA31-ACFB-4384-8398-49319400D5CB}"/>
              </a:ext>
            </a:extLst>
          </p:cNvPr>
          <p:cNvSpPr/>
          <p:nvPr/>
        </p:nvSpPr>
        <p:spPr>
          <a:xfrm>
            <a:off x="2879365" y="2552506"/>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海洋生物, サンゴ が含まれている画像&#10;&#10;自動的に生成された説明">
            <a:extLst>
              <a:ext uri="{FF2B5EF4-FFF2-40B4-BE49-F238E27FC236}">
                <a16:creationId xmlns:a16="http://schemas.microsoft.com/office/drawing/2014/main" id="{E62190FB-9F8D-4B55-B681-0EF36F21E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590" y="2118434"/>
            <a:ext cx="1284355" cy="1310566"/>
          </a:xfrm>
          <a:prstGeom prst="rect">
            <a:avLst/>
          </a:prstGeom>
        </p:spPr>
      </p:pic>
      <p:sp>
        <p:nvSpPr>
          <p:cNvPr id="11" name="正方形/長方形 10">
            <a:extLst>
              <a:ext uri="{FF2B5EF4-FFF2-40B4-BE49-F238E27FC236}">
                <a16:creationId xmlns:a16="http://schemas.microsoft.com/office/drawing/2014/main" id="{6C3D4B7B-E452-4F87-827C-C356A87EC2F0}"/>
              </a:ext>
            </a:extLst>
          </p:cNvPr>
          <p:cNvSpPr/>
          <p:nvPr/>
        </p:nvSpPr>
        <p:spPr>
          <a:xfrm>
            <a:off x="3863357" y="2295270"/>
            <a:ext cx="1612228" cy="956892"/>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生成</a:t>
            </a:r>
            <a:endParaRPr kumimoji="1" lang="en-US" altLang="ja-JP" sz="1600" b="1" dirty="0"/>
          </a:p>
          <a:p>
            <a:pPr algn="ctr"/>
            <a:r>
              <a:rPr kumimoji="1" lang="ja-JP" altLang="en-US" sz="1600" b="1" dirty="0"/>
              <a:t>ネットワーク</a:t>
            </a:r>
          </a:p>
        </p:txBody>
      </p:sp>
      <p:sp>
        <p:nvSpPr>
          <p:cNvPr id="12" name="矢印: 右 11">
            <a:extLst>
              <a:ext uri="{FF2B5EF4-FFF2-40B4-BE49-F238E27FC236}">
                <a16:creationId xmlns:a16="http://schemas.microsoft.com/office/drawing/2014/main" id="{B8F9645C-94C9-48EE-AFFB-B0ADD21F4E36}"/>
              </a:ext>
            </a:extLst>
          </p:cNvPr>
          <p:cNvSpPr/>
          <p:nvPr/>
        </p:nvSpPr>
        <p:spPr>
          <a:xfrm>
            <a:off x="5939343" y="2552506"/>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6535ACCA-F519-4E4A-9AD8-528FC5117686}"/>
              </a:ext>
            </a:extLst>
          </p:cNvPr>
          <p:cNvSpPr/>
          <p:nvPr/>
        </p:nvSpPr>
        <p:spPr>
          <a:xfrm rot="16200000">
            <a:off x="1575416" y="3049581"/>
            <a:ext cx="425513" cy="175637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746E543-F237-4ED6-ACB0-D5F830B8D078}"/>
              </a:ext>
            </a:extLst>
          </p:cNvPr>
          <p:cNvSpPr txBox="1"/>
          <p:nvPr/>
        </p:nvSpPr>
        <p:spPr>
          <a:xfrm>
            <a:off x="909986" y="4046996"/>
            <a:ext cx="4572000" cy="2585323"/>
          </a:xfrm>
          <a:prstGeom prst="rect">
            <a:avLst/>
          </a:prstGeom>
          <a:noFill/>
        </p:spPr>
        <p:txBody>
          <a:bodyPr wrap="square">
            <a:spAutoFit/>
          </a:bodyPr>
          <a:lstStyle/>
          <a:p>
            <a:r>
              <a:rPr kumimoji="1" lang="ja-JP" altLang="en-US" dirty="0"/>
              <a:t>入力データ</a:t>
            </a:r>
            <a:endParaRPr kumimoji="1" lang="en-US" altLang="ja-JP" sz="1800" dirty="0"/>
          </a:p>
          <a:p>
            <a:r>
              <a:rPr kumimoji="1" lang="en-US" altLang="ja-JP" sz="1800" dirty="0"/>
              <a:t>[</a:t>
            </a:r>
            <a:r>
              <a:rPr kumimoji="1" lang="ja-JP" altLang="en-US" sz="1800" dirty="0"/>
              <a:t>画像</a:t>
            </a:r>
            <a:r>
              <a:rPr kumimoji="1" lang="en-US" altLang="ja-JP" sz="1800" dirty="0"/>
              <a:t>]</a:t>
            </a:r>
          </a:p>
          <a:p>
            <a:r>
              <a:rPr kumimoji="1" lang="ja-JP" altLang="en-US" sz="1800" dirty="0"/>
              <a:t>連番の画像</a:t>
            </a:r>
            <a:endParaRPr kumimoji="1" lang="en-US" altLang="ja-JP" dirty="0"/>
          </a:p>
          <a:p>
            <a:endParaRPr lang="en-US" altLang="ja-JP" dirty="0"/>
          </a:p>
          <a:p>
            <a:r>
              <a:rPr kumimoji="1" lang="en-US" altLang="ja-JP" sz="1800" strike="sngStrike" dirty="0">
                <a:solidFill>
                  <a:schemeClr val="bg1">
                    <a:lumMod val="65000"/>
                    <a:lumOff val="35000"/>
                  </a:schemeClr>
                </a:solidFill>
              </a:rPr>
              <a:t>[</a:t>
            </a:r>
            <a:r>
              <a:rPr kumimoji="1" lang="ja-JP" altLang="en-US" sz="1800" strike="sngStrike" dirty="0">
                <a:solidFill>
                  <a:schemeClr val="bg1">
                    <a:lumMod val="65000"/>
                    <a:lumOff val="35000"/>
                  </a:schemeClr>
                </a:solidFill>
              </a:rPr>
              <a:t>音声</a:t>
            </a:r>
            <a:r>
              <a:rPr kumimoji="1" lang="en-US" altLang="ja-JP" sz="1800" strike="sngStrike" dirty="0">
                <a:solidFill>
                  <a:schemeClr val="bg1">
                    <a:lumMod val="65000"/>
                    <a:lumOff val="35000"/>
                  </a:schemeClr>
                </a:solidFill>
              </a:rPr>
              <a:t>]</a:t>
            </a:r>
          </a:p>
          <a:p>
            <a:r>
              <a:rPr kumimoji="1" lang="ja-JP" altLang="en-US" strike="sngStrike" dirty="0">
                <a:solidFill>
                  <a:schemeClr val="bg1">
                    <a:lumMod val="65000"/>
                    <a:lumOff val="35000"/>
                  </a:schemeClr>
                </a:solidFill>
              </a:rPr>
              <a:t>元音声</a:t>
            </a:r>
            <a:endParaRPr lang="en-US" altLang="ja-JP" strike="sngStrike" dirty="0">
              <a:solidFill>
                <a:schemeClr val="bg1">
                  <a:lumMod val="65000"/>
                  <a:lumOff val="35000"/>
                </a:schemeClr>
              </a:solidFill>
            </a:endParaRPr>
          </a:p>
          <a:p>
            <a:endParaRPr lang="en-US" altLang="ja-JP" dirty="0"/>
          </a:p>
          <a:p>
            <a:r>
              <a:rPr kumimoji="1" lang="en-US" altLang="ja-JP" sz="1800" dirty="0">
                <a:solidFill>
                  <a:schemeClr val="tx1">
                    <a:lumMod val="65000"/>
                  </a:schemeClr>
                </a:solidFill>
              </a:rPr>
              <a:t>[</a:t>
            </a:r>
            <a:r>
              <a:rPr kumimoji="1" lang="ja-JP" altLang="en-US" sz="1800" dirty="0">
                <a:solidFill>
                  <a:schemeClr val="tx1">
                    <a:lumMod val="65000"/>
                  </a:schemeClr>
                </a:solidFill>
              </a:rPr>
              <a:t>自然言語</a:t>
            </a:r>
            <a:r>
              <a:rPr kumimoji="1" lang="en-US" altLang="ja-JP" sz="1800" dirty="0">
                <a:solidFill>
                  <a:schemeClr val="tx1">
                    <a:lumMod val="65000"/>
                  </a:schemeClr>
                </a:solidFill>
              </a:rPr>
              <a:t>]</a:t>
            </a:r>
          </a:p>
          <a:p>
            <a:r>
              <a:rPr kumimoji="1" lang="ja-JP" altLang="en-US" sz="1800" dirty="0">
                <a:solidFill>
                  <a:schemeClr val="tx1">
                    <a:lumMod val="65000"/>
                  </a:schemeClr>
                </a:solidFill>
              </a:rPr>
              <a:t>字幕</a:t>
            </a:r>
            <a:r>
              <a:rPr kumimoji="1" lang="en-US" altLang="ja-JP" sz="1800" dirty="0">
                <a:solidFill>
                  <a:schemeClr val="tx1">
                    <a:lumMod val="65000"/>
                  </a:schemeClr>
                </a:solidFill>
              </a:rPr>
              <a:t>, </a:t>
            </a:r>
            <a:r>
              <a:rPr kumimoji="1" lang="ja-JP" altLang="en-US" sz="1800" dirty="0">
                <a:solidFill>
                  <a:schemeClr val="tx1">
                    <a:lumMod val="65000"/>
                  </a:schemeClr>
                </a:solidFill>
              </a:rPr>
              <a:t>画像内の文字</a:t>
            </a:r>
            <a:r>
              <a:rPr kumimoji="1" lang="en-US" altLang="ja-JP" sz="1800" dirty="0">
                <a:solidFill>
                  <a:schemeClr val="tx1">
                    <a:lumMod val="65000"/>
                  </a:schemeClr>
                </a:solidFill>
              </a:rPr>
              <a:t>, </a:t>
            </a:r>
            <a:r>
              <a:rPr kumimoji="1" lang="ja-JP" altLang="en-US" sz="1800" dirty="0">
                <a:solidFill>
                  <a:schemeClr val="tx1">
                    <a:lumMod val="65000"/>
                  </a:schemeClr>
                </a:solidFill>
              </a:rPr>
              <a:t>アノテーションデータ</a:t>
            </a:r>
            <a:endParaRPr lang="ja-JP" altLang="en-US" dirty="0">
              <a:solidFill>
                <a:schemeClr val="tx1">
                  <a:lumMod val="65000"/>
                </a:schemeClr>
              </a:solidFill>
            </a:endParaRPr>
          </a:p>
        </p:txBody>
      </p:sp>
      <p:sp>
        <p:nvSpPr>
          <p:cNvPr id="17" name="テキスト ボックス 16">
            <a:extLst>
              <a:ext uri="{FF2B5EF4-FFF2-40B4-BE49-F238E27FC236}">
                <a16:creationId xmlns:a16="http://schemas.microsoft.com/office/drawing/2014/main" id="{CF85452B-B8F4-4E0C-B5AC-F2B141233783}"/>
              </a:ext>
            </a:extLst>
          </p:cNvPr>
          <p:cNvSpPr txBox="1"/>
          <p:nvPr/>
        </p:nvSpPr>
        <p:spPr>
          <a:xfrm>
            <a:off x="4570810" y="4223833"/>
            <a:ext cx="4572000" cy="646331"/>
          </a:xfrm>
          <a:prstGeom prst="rect">
            <a:avLst/>
          </a:prstGeom>
          <a:noFill/>
        </p:spPr>
        <p:txBody>
          <a:bodyPr wrap="square">
            <a:spAutoFit/>
          </a:bodyPr>
          <a:lstStyle/>
          <a:p>
            <a:r>
              <a:rPr kumimoji="1" lang="en-US" altLang="ja-JP" sz="1800" dirty="0">
                <a:solidFill>
                  <a:schemeClr val="tx1">
                    <a:lumMod val="65000"/>
                  </a:schemeClr>
                </a:solidFill>
              </a:rPr>
              <a:t>[</a:t>
            </a:r>
            <a:r>
              <a:rPr kumimoji="1" lang="ja-JP" altLang="en-US" sz="1800" dirty="0">
                <a:solidFill>
                  <a:schemeClr val="tx1">
                    <a:lumMod val="65000"/>
                  </a:schemeClr>
                </a:solidFill>
              </a:rPr>
              <a:t>音声</a:t>
            </a:r>
            <a:r>
              <a:rPr kumimoji="1" lang="en-US" altLang="ja-JP" sz="1800" dirty="0">
                <a:solidFill>
                  <a:schemeClr val="tx1">
                    <a:lumMod val="65000"/>
                  </a:schemeClr>
                </a:solidFill>
              </a:rPr>
              <a:t>]</a:t>
            </a:r>
          </a:p>
          <a:p>
            <a:r>
              <a:rPr kumimoji="1" lang="ja-JP" altLang="en-US" dirty="0">
                <a:solidFill>
                  <a:schemeClr val="tx1">
                    <a:lumMod val="65000"/>
                  </a:schemeClr>
                </a:solidFill>
              </a:rPr>
              <a:t>リファレンスとなる音声</a:t>
            </a:r>
            <a:endParaRPr kumimoji="1" lang="en-US" altLang="ja-JP" sz="1800" dirty="0">
              <a:solidFill>
                <a:schemeClr val="tx1">
                  <a:lumMod val="65000"/>
                </a:schemeClr>
              </a:solidFill>
            </a:endParaRPr>
          </a:p>
        </p:txBody>
      </p:sp>
      <p:cxnSp>
        <p:nvCxnSpPr>
          <p:cNvPr id="19" name="直線矢印コネクタ 18">
            <a:extLst>
              <a:ext uri="{FF2B5EF4-FFF2-40B4-BE49-F238E27FC236}">
                <a16:creationId xmlns:a16="http://schemas.microsoft.com/office/drawing/2014/main" id="{0A46475D-8957-4D13-8460-D61F31473A33}"/>
              </a:ext>
            </a:extLst>
          </p:cNvPr>
          <p:cNvCxnSpPr>
            <a:cxnSpLocks/>
          </p:cNvCxnSpPr>
          <p:nvPr/>
        </p:nvCxnSpPr>
        <p:spPr>
          <a:xfrm flipV="1">
            <a:off x="4669471" y="3252163"/>
            <a:ext cx="0" cy="1053506"/>
          </a:xfrm>
          <a:prstGeom prst="straightConnector1">
            <a:avLst/>
          </a:prstGeom>
          <a:ln w="28575">
            <a:prstDash val="dashDot"/>
            <a:tailEnd type="triangle"/>
          </a:ln>
        </p:spPr>
        <p:style>
          <a:lnRef idx="1">
            <a:schemeClr val="accent4"/>
          </a:lnRef>
          <a:fillRef idx="0">
            <a:schemeClr val="accent4"/>
          </a:fillRef>
          <a:effectRef idx="0">
            <a:schemeClr val="accent4"/>
          </a:effectRef>
          <a:fontRef idx="minor">
            <a:schemeClr val="tx1"/>
          </a:fontRef>
        </p:style>
      </p:cxnSp>
      <p:pic>
        <p:nvPicPr>
          <p:cNvPr id="21" name="図 20" descr="カレンダー&#10;&#10;自動的に生成された説明">
            <a:extLst>
              <a:ext uri="{FF2B5EF4-FFF2-40B4-BE49-F238E27FC236}">
                <a16:creationId xmlns:a16="http://schemas.microsoft.com/office/drawing/2014/main" id="{A27A51FF-2C3B-473B-9B8A-D59A98FF68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32" y="5945252"/>
            <a:ext cx="426404" cy="466015"/>
          </a:xfrm>
          <a:prstGeom prst="rect">
            <a:avLst/>
          </a:prstGeom>
        </p:spPr>
      </p:pic>
      <p:pic>
        <p:nvPicPr>
          <p:cNvPr id="22" name="図 21" descr="挿絵, 猫 が含まれている画像&#10;&#10;自動的に生成された説明">
            <a:extLst>
              <a:ext uri="{FF2B5EF4-FFF2-40B4-BE49-F238E27FC236}">
                <a16:creationId xmlns:a16="http://schemas.microsoft.com/office/drawing/2014/main" id="{4833F4C5-C6AE-44FF-98BC-435F59FA79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527" y="4295356"/>
            <a:ext cx="862213" cy="574808"/>
          </a:xfrm>
          <a:prstGeom prst="rect">
            <a:avLst/>
          </a:prstGeom>
        </p:spPr>
      </p:pic>
      <p:pic>
        <p:nvPicPr>
          <p:cNvPr id="23" name="図 22">
            <a:extLst>
              <a:ext uri="{FF2B5EF4-FFF2-40B4-BE49-F238E27FC236}">
                <a16:creationId xmlns:a16="http://schemas.microsoft.com/office/drawing/2014/main" id="{27864B20-33B8-4B35-8727-DA614150F3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9995" y="4337672"/>
            <a:ext cx="426404" cy="418651"/>
          </a:xfrm>
          <a:prstGeom prst="rect">
            <a:avLst/>
          </a:prstGeom>
        </p:spPr>
      </p:pic>
      <p:pic>
        <p:nvPicPr>
          <p:cNvPr id="20" name="図 19" descr="海洋生物, サンゴ が含まれている画像&#10;&#10;自動的に生成された説明">
            <a:extLst>
              <a:ext uri="{FF2B5EF4-FFF2-40B4-BE49-F238E27FC236}">
                <a16:creationId xmlns:a16="http://schemas.microsoft.com/office/drawing/2014/main" id="{44C6D639-6A9F-4D1E-9C8A-67FA40FBD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49" y="5133857"/>
            <a:ext cx="403367" cy="411599"/>
          </a:xfrm>
          <a:prstGeom prst="rect">
            <a:avLst/>
          </a:prstGeom>
        </p:spPr>
      </p:pic>
    </p:spTree>
    <p:extLst>
      <p:ext uri="{BB962C8B-B14F-4D97-AF65-F5344CB8AC3E}">
        <p14:creationId xmlns:p14="http://schemas.microsoft.com/office/powerpoint/2010/main" val="1529759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分類タスク</a:t>
            </a: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pic>
        <p:nvPicPr>
          <p:cNvPr id="7" name="図 6">
            <a:extLst>
              <a:ext uri="{FF2B5EF4-FFF2-40B4-BE49-F238E27FC236}">
                <a16:creationId xmlns:a16="http://schemas.microsoft.com/office/drawing/2014/main" id="{071C5A59-CA2B-4EFF-A0BE-7E3EBE4BA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40" y="2118434"/>
            <a:ext cx="1254867" cy="1310566"/>
          </a:xfrm>
          <a:prstGeom prst="rect">
            <a:avLst/>
          </a:prstGeom>
        </p:spPr>
      </p:pic>
      <p:sp>
        <p:nvSpPr>
          <p:cNvPr id="12" name="矢印: 右 11">
            <a:extLst>
              <a:ext uri="{FF2B5EF4-FFF2-40B4-BE49-F238E27FC236}">
                <a16:creationId xmlns:a16="http://schemas.microsoft.com/office/drawing/2014/main" id="{B8F9645C-94C9-48EE-AFFB-B0ADD21F4E36}"/>
              </a:ext>
            </a:extLst>
          </p:cNvPr>
          <p:cNvSpPr/>
          <p:nvPr/>
        </p:nvSpPr>
        <p:spPr>
          <a:xfrm>
            <a:off x="3029441" y="4295956"/>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6535ACCA-F519-4E4A-9AD8-528FC5117686}"/>
              </a:ext>
            </a:extLst>
          </p:cNvPr>
          <p:cNvSpPr/>
          <p:nvPr/>
        </p:nvSpPr>
        <p:spPr>
          <a:xfrm rot="16200000">
            <a:off x="1575416" y="3049581"/>
            <a:ext cx="425513" cy="175637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746E543-F237-4ED6-ACB0-D5F830B8D078}"/>
              </a:ext>
            </a:extLst>
          </p:cNvPr>
          <p:cNvSpPr txBox="1"/>
          <p:nvPr/>
        </p:nvSpPr>
        <p:spPr>
          <a:xfrm>
            <a:off x="909986" y="4046996"/>
            <a:ext cx="4572000" cy="2585323"/>
          </a:xfrm>
          <a:prstGeom prst="rect">
            <a:avLst/>
          </a:prstGeom>
          <a:noFill/>
        </p:spPr>
        <p:txBody>
          <a:bodyPr wrap="square">
            <a:spAutoFit/>
          </a:bodyPr>
          <a:lstStyle/>
          <a:p>
            <a:r>
              <a:rPr kumimoji="1" lang="ja-JP" altLang="en-US" dirty="0"/>
              <a:t>入力データ</a:t>
            </a:r>
            <a:endParaRPr kumimoji="1" lang="en-US" altLang="ja-JP" sz="1800" dirty="0"/>
          </a:p>
          <a:p>
            <a:r>
              <a:rPr kumimoji="1" lang="en-US" altLang="ja-JP" sz="1800" dirty="0"/>
              <a:t>[</a:t>
            </a:r>
            <a:r>
              <a:rPr kumimoji="1" lang="ja-JP" altLang="en-US" sz="1800" dirty="0"/>
              <a:t>画像</a:t>
            </a:r>
            <a:r>
              <a:rPr kumimoji="1" lang="en-US" altLang="ja-JP" sz="1800" dirty="0"/>
              <a:t>]</a:t>
            </a:r>
          </a:p>
          <a:p>
            <a:r>
              <a:rPr kumimoji="1" lang="ja-JP" altLang="en-US" sz="1800" dirty="0"/>
              <a:t>連番の画像</a:t>
            </a:r>
            <a:endParaRPr kumimoji="1" lang="en-US" altLang="ja-JP" dirty="0"/>
          </a:p>
          <a:p>
            <a:endParaRPr lang="en-US" altLang="ja-JP" dirty="0"/>
          </a:p>
          <a:p>
            <a:r>
              <a:rPr kumimoji="1" lang="en-US" altLang="ja-JP" sz="1800" dirty="0"/>
              <a:t>[</a:t>
            </a:r>
            <a:r>
              <a:rPr kumimoji="1" lang="ja-JP" altLang="en-US" sz="1800" dirty="0"/>
              <a:t>音声</a:t>
            </a:r>
            <a:r>
              <a:rPr kumimoji="1" lang="en-US" altLang="ja-JP" sz="1800" dirty="0"/>
              <a:t>]</a:t>
            </a:r>
          </a:p>
          <a:p>
            <a:r>
              <a:rPr kumimoji="1" lang="ja-JP" altLang="en-US" dirty="0"/>
              <a:t>元音声</a:t>
            </a:r>
            <a:endParaRPr lang="en-US" altLang="ja-JP" dirty="0"/>
          </a:p>
          <a:p>
            <a:endParaRPr lang="en-US" altLang="ja-JP" dirty="0"/>
          </a:p>
          <a:p>
            <a:r>
              <a:rPr kumimoji="1" lang="en-US" altLang="ja-JP" sz="1800" dirty="0"/>
              <a:t>[</a:t>
            </a:r>
            <a:r>
              <a:rPr kumimoji="1" lang="ja-JP" altLang="en-US" sz="1800" dirty="0"/>
              <a:t>自然言語</a:t>
            </a:r>
            <a:r>
              <a:rPr kumimoji="1" lang="en-US" altLang="ja-JP" sz="1800" dirty="0"/>
              <a:t>]</a:t>
            </a:r>
          </a:p>
          <a:p>
            <a:r>
              <a:rPr kumimoji="1" lang="ja-JP" altLang="en-US" sz="1800" dirty="0"/>
              <a:t>字幕</a:t>
            </a:r>
            <a:r>
              <a:rPr kumimoji="1" lang="en-US" altLang="ja-JP" sz="1800" dirty="0"/>
              <a:t>, </a:t>
            </a:r>
            <a:r>
              <a:rPr kumimoji="1" lang="ja-JP" altLang="en-US" sz="1800" dirty="0"/>
              <a:t>画像内の文字</a:t>
            </a:r>
            <a:r>
              <a:rPr kumimoji="1" lang="en-US" altLang="ja-JP" sz="1800" dirty="0"/>
              <a:t>, </a:t>
            </a:r>
            <a:r>
              <a:rPr kumimoji="1" lang="ja-JP" altLang="en-US" sz="1800" dirty="0"/>
              <a:t>アノテーションデータ</a:t>
            </a:r>
            <a:endParaRPr lang="ja-JP" altLang="en-US" dirty="0"/>
          </a:p>
        </p:txBody>
      </p:sp>
      <p:pic>
        <p:nvPicPr>
          <p:cNvPr id="21" name="図 20" descr="カレンダー&#10;&#10;自動的に生成された説明">
            <a:extLst>
              <a:ext uri="{FF2B5EF4-FFF2-40B4-BE49-F238E27FC236}">
                <a16:creationId xmlns:a16="http://schemas.microsoft.com/office/drawing/2014/main" id="{A27A51FF-2C3B-473B-9B8A-D59A98FF6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32" y="5945252"/>
            <a:ext cx="426404" cy="466015"/>
          </a:xfrm>
          <a:prstGeom prst="rect">
            <a:avLst/>
          </a:prstGeom>
        </p:spPr>
      </p:pic>
      <p:pic>
        <p:nvPicPr>
          <p:cNvPr id="22" name="図 21" descr="挿絵, 猫 が含まれている画像&#10;&#10;自動的に生成された説明">
            <a:extLst>
              <a:ext uri="{FF2B5EF4-FFF2-40B4-BE49-F238E27FC236}">
                <a16:creationId xmlns:a16="http://schemas.microsoft.com/office/drawing/2014/main" id="{4833F4C5-C6AE-44FF-98BC-435F59FA7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27" y="4295356"/>
            <a:ext cx="862213" cy="574808"/>
          </a:xfrm>
          <a:prstGeom prst="rect">
            <a:avLst/>
          </a:prstGeom>
        </p:spPr>
      </p:pic>
      <p:pic>
        <p:nvPicPr>
          <p:cNvPr id="20" name="図 19" descr="海洋生物, サンゴ が含まれている画像&#10;&#10;自動的に生成された説明">
            <a:extLst>
              <a:ext uri="{FF2B5EF4-FFF2-40B4-BE49-F238E27FC236}">
                <a16:creationId xmlns:a16="http://schemas.microsoft.com/office/drawing/2014/main" id="{44C6D639-6A9F-4D1E-9C8A-67FA40FBD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49" y="5133857"/>
            <a:ext cx="403367" cy="411599"/>
          </a:xfrm>
          <a:prstGeom prst="rect">
            <a:avLst/>
          </a:prstGeom>
        </p:spPr>
      </p:pic>
      <p:sp>
        <p:nvSpPr>
          <p:cNvPr id="18" name="矢印: 右 17">
            <a:extLst>
              <a:ext uri="{FF2B5EF4-FFF2-40B4-BE49-F238E27FC236}">
                <a16:creationId xmlns:a16="http://schemas.microsoft.com/office/drawing/2014/main" id="{085E65A0-3542-491C-89C3-9C41817A98CF}"/>
              </a:ext>
            </a:extLst>
          </p:cNvPr>
          <p:cNvSpPr/>
          <p:nvPr/>
        </p:nvSpPr>
        <p:spPr>
          <a:xfrm>
            <a:off x="3029441" y="5130872"/>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右 23">
            <a:extLst>
              <a:ext uri="{FF2B5EF4-FFF2-40B4-BE49-F238E27FC236}">
                <a16:creationId xmlns:a16="http://schemas.microsoft.com/office/drawing/2014/main" id="{35DD24DD-B8EF-4F90-8046-F329D6EFEC3E}"/>
              </a:ext>
            </a:extLst>
          </p:cNvPr>
          <p:cNvSpPr/>
          <p:nvPr/>
        </p:nvSpPr>
        <p:spPr>
          <a:xfrm>
            <a:off x="3029441" y="5965789"/>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a:extLst>
              <a:ext uri="{FF2B5EF4-FFF2-40B4-BE49-F238E27FC236}">
                <a16:creationId xmlns:a16="http://schemas.microsoft.com/office/drawing/2014/main" id="{9658F0DB-DCBB-49FC-9BEA-4695F85D26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1912" y="2487679"/>
            <a:ext cx="1112520" cy="909485"/>
          </a:xfrm>
          <a:prstGeom prst="rect">
            <a:avLst/>
          </a:prstGeom>
        </p:spPr>
      </p:pic>
      <p:grpSp>
        <p:nvGrpSpPr>
          <p:cNvPr id="30" name="グループ化 29">
            <a:extLst>
              <a:ext uri="{FF2B5EF4-FFF2-40B4-BE49-F238E27FC236}">
                <a16:creationId xmlns:a16="http://schemas.microsoft.com/office/drawing/2014/main" id="{204C1DE8-2B51-442F-937C-C42037D760B4}"/>
              </a:ext>
            </a:extLst>
          </p:cNvPr>
          <p:cNvGrpSpPr/>
          <p:nvPr/>
        </p:nvGrpSpPr>
        <p:grpSpPr>
          <a:xfrm>
            <a:off x="6223079" y="4111432"/>
            <a:ext cx="2255215" cy="2456448"/>
            <a:chOff x="5481986" y="1062604"/>
            <a:chExt cx="2255215" cy="2456448"/>
          </a:xfrm>
        </p:grpSpPr>
        <p:sp>
          <p:nvSpPr>
            <p:cNvPr id="27" name="正方形/長方形 26">
              <a:extLst>
                <a:ext uri="{FF2B5EF4-FFF2-40B4-BE49-F238E27FC236}">
                  <a16:creationId xmlns:a16="http://schemas.microsoft.com/office/drawing/2014/main" id="{D33E7544-8260-4771-BE4B-90874D73024E}"/>
                </a:ext>
              </a:extLst>
            </p:cNvPr>
            <p:cNvSpPr/>
            <p:nvPr/>
          </p:nvSpPr>
          <p:spPr>
            <a:xfrm>
              <a:off x="5481986" y="1062604"/>
              <a:ext cx="2255215" cy="2456448"/>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u="sng" dirty="0">
                  <a:solidFill>
                    <a:schemeClr val="bg1">
                      <a:lumMod val="75000"/>
                      <a:lumOff val="25000"/>
                    </a:schemeClr>
                  </a:solidFill>
                </a:rPr>
                <a:t>動作ラベル</a:t>
              </a:r>
              <a:endParaRPr kumimoji="1" lang="en-US" altLang="ja-JP" b="1" u="sng" dirty="0">
                <a:solidFill>
                  <a:schemeClr val="bg1">
                    <a:lumMod val="75000"/>
                    <a:lumOff val="25000"/>
                  </a:schemeClr>
                </a:solidFill>
              </a:endParaRPr>
            </a:p>
            <a:p>
              <a:pPr algn="ctr"/>
              <a:endParaRPr kumimoji="1" lang="en-US" altLang="ja-JP" b="1" u="sng" dirty="0">
                <a:solidFill>
                  <a:schemeClr val="bg1">
                    <a:lumMod val="75000"/>
                    <a:lumOff val="25000"/>
                  </a:schemeClr>
                </a:solidFill>
              </a:endParaRPr>
            </a:p>
          </p:txBody>
        </p:sp>
        <p:grpSp>
          <p:nvGrpSpPr>
            <p:cNvPr id="29" name="グループ化 28">
              <a:extLst>
                <a:ext uri="{FF2B5EF4-FFF2-40B4-BE49-F238E27FC236}">
                  <a16:creationId xmlns:a16="http://schemas.microsoft.com/office/drawing/2014/main" id="{DD1DD92A-4A30-499B-82F2-791963948FC9}"/>
                </a:ext>
              </a:extLst>
            </p:cNvPr>
            <p:cNvGrpSpPr/>
            <p:nvPr/>
          </p:nvGrpSpPr>
          <p:grpSpPr>
            <a:xfrm>
              <a:off x="5675137" y="1801032"/>
              <a:ext cx="2007678" cy="831315"/>
              <a:chOff x="6113763" y="3677398"/>
              <a:chExt cx="2007678" cy="831315"/>
            </a:xfrm>
          </p:grpSpPr>
          <p:pic>
            <p:nvPicPr>
              <p:cNvPr id="6" name="図 5">
                <a:extLst>
                  <a:ext uri="{FF2B5EF4-FFF2-40B4-BE49-F238E27FC236}">
                    <a16:creationId xmlns:a16="http://schemas.microsoft.com/office/drawing/2014/main" id="{1A3B7341-18A7-4B02-A0F2-FDA698EDC3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8165" y="3758994"/>
                <a:ext cx="903276" cy="738428"/>
              </a:xfrm>
              <a:prstGeom prst="rect">
                <a:avLst/>
              </a:prstGeom>
            </p:spPr>
          </p:pic>
          <p:pic>
            <p:nvPicPr>
              <p:cNvPr id="14" name="図 13" descr="座る が含まれている画像&#10;&#10;自動的に生成された説明">
                <a:extLst>
                  <a:ext uri="{FF2B5EF4-FFF2-40B4-BE49-F238E27FC236}">
                    <a16:creationId xmlns:a16="http://schemas.microsoft.com/office/drawing/2014/main" id="{35F0A2DB-ED9F-4C64-A0DC-965CF5C1CA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3763" y="3677398"/>
                <a:ext cx="719087" cy="831315"/>
              </a:xfrm>
              <a:prstGeom prst="rect">
                <a:avLst/>
              </a:prstGeom>
            </p:spPr>
          </p:pic>
          <p:sp>
            <p:nvSpPr>
              <p:cNvPr id="28" name="テキスト ボックス 27">
                <a:extLst>
                  <a:ext uri="{FF2B5EF4-FFF2-40B4-BE49-F238E27FC236}">
                    <a16:creationId xmlns:a16="http://schemas.microsoft.com/office/drawing/2014/main" id="{281402B7-D542-4330-8F56-F1AE2C13AD03}"/>
                  </a:ext>
                </a:extLst>
              </p:cNvPr>
              <p:cNvSpPr txBox="1"/>
              <p:nvPr/>
            </p:nvSpPr>
            <p:spPr>
              <a:xfrm>
                <a:off x="6743955" y="3936372"/>
                <a:ext cx="568960" cy="400110"/>
              </a:xfrm>
              <a:prstGeom prst="rect">
                <a:avLst/>
              </a:prstGeom>
              <a:noFill/>
            </p:spPr>
            <p:txBody>
              <a:bodyPr wrap="square">
                <a:spAutoFit/>
              </a:bodyPr>
              <a:lstStyle/>
              <a:p>
                <a:pPr algn="ctr"/>
                <a:r>
                  <a:rPr kumimoji="1" lang="en-US" altLang="ja-JP" sz="2000" dirty="0"/>
                  <a:t>or</a:t>
                </a:r>
              </a:p>
            </p:txBody>
          </p:sp>
        </p:grpSp>
      </p:grpSp>
    </p:spTree>
    <p:extLst>
      <p:ext uri="{BB962C8B-B14F-4D97-AF65-F5344CB8AC3E}">
        <p14:creationId xmlns:p14="http://schemas.microsoft.com/office/powerpoint/2010/main" val="38624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分類タスク</a:t>
            </a: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pic>
        <p:nvPicPr>
          <p:cNvPr id="7" name="図 6">
            <a:extLst>
              <a:ext uri="{FF2B5EF4-FFF2-40B4-BE49-F238E27FC236}">
                <a16:creationId xmlns:a16="http://schemas.microsoft.com/office/drawing/2014/main" id="{071C5A59-CA2B-4EFF-A0BE-7E3EBE4BA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40" y="2118434"/>
            <a:ext cx="1254867" cy="1310566"/>
          </a:xfrm>
          <a:prstGeom prst="rect">
            <a:avLst/>
          </a:prstGeom>
        </p:spPr>
      </p:pic>
      <p:sp>
        <p:nvSpPr>
          <p:cNvPr id="12" name="矢印: 右 11">
            <a:extLst>
              <a:ext uri="{FF2B5EF4-FFF2-40B4-BE49-F238E27FC236}">
                <a16:creationId xmlns:a16="http://schemas.microsoft.com/office/drawing/2014/main" id="{B8F9645C-94C9-48EE-AFFB-B0ADD21F4E36}"/>
              </a:ext>
            </a:extLst>
          </p:cNvPr>
          <p:cNvSpPr/>
          <p:nvPr/>
        </p:nvSpPr>
        <p:spPr>
          <a:xfrm>
            <a:off x="3029441" y="4295956"/>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6535ACCA-F519-4E4A-9AD8-528FC5117686}"/>
              </a:ext>
            </a:extLst>
          </p:cNvPr>
          <p:cNvSpPr/>
          <p:nvPr/>
        </p:nvSpPr>
        <p:spPr>
          <a:xfrm rot="16200000">
            <a:off x="1575416" y="3049581"/>
            <a:ext cx="425513" cy="175637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746E543-F237-4ED6-ACB0-D5F830B8D078}"/>
              </a:ext>
            </a:extLst>
          </p:cNvPr>
          <p:cNvSpPr txBox="1"/>
          <p:nvPr/>
        </p:nvSpPr>
        <p:spPr>
          <a:xfrm>
            <a:off x="909986" y="4046996"/>
            <a:ext cx="4572000" cy="2585323"/>
          </a:xfrm>
          <a:prstGeom prst="rect">
            <a:avLst/>
          </a:prstGeom>
          <a:noFill/>
        </p:spPr>
        <p:txBody>
          <a:bodyPr wrap="square">
            <a:spAutoFit/>
          </a:bodyPr>
          <a:lstStyle/>
          <a:p>
            <a:r>
              <a:rPr kumimoji="1" lang="ja-JP" altLang="en-US" dirty="0"/>
              <a:t>入力データ</a:t>
            </a:r>
            <a:endParaRPr kumimoji="1" lang="en-US" altLang="ja-JP" sz="1800" dirty="0"/>
          </a:p>
          <a:p>
            <a:r>
              <a:rPr kumimoji="1" lang="en-US" altLang="ja-JP" sz="1800" dirty="0">
                <a:solidFill>
                  <a:schemeClr val="bg1">
                    <a:lumMod val="75000"/>
                    <a:lumOff val="25000"/>
                  </a:schemeClr>
                </a:solidFill>
              </a:rPr>
              <a:t>[</a:t>
            </a:r>
            <a:r>
              <a:rPr kumimoji="1" lang="ja-JP" altLang="en-US" sz="1800" dirty="0">
                <a:solidFill>
                  <a:schemeClr val="bg1">
                    <a:lumMod val="75000"/>
                    <a:lumOff val="25000"/>
                  </a:schemeClr>
                </a:solidFill>
              </a:rPr>
              <a:t>画像</a:t>
            </a:r>
            <a:r>
              <a:rPr kumimoji="1" lang="en-US" altLang="ja-JP" sz="1800" dirty="0">
                <a:solidFill>
                  <a:schemeClr val="bg1">
                    <a:lumMod val="75000"/>
                    <a:lumOff val="25000"/>
                  </a:schemeClr>
                </a:solidFill>
              </a:rPr>
              <a:t>]</a:t>
            </a:r>
          </a:p>
          <a:p>
            <a:r>
              <a:rPr kumimoji="1" lang="ja-JP" altLang="en-US" sz="1800" dirty="0">
                <a:solidFill>
                  <a:schemeClr val="bg1">
                    <a:lumMod val="75000"/>
                    <a:lumOff val="25000"/>
                  </a:schemeClr>
                </a:solidFill>
              </a:rPr>
              <a:t>連番の画像</a:t>
            </a:r>
            <a:endParaRPr kumimoji="1" lang="en-US" altLang="ja-JP" dirty="0">
              <a:solidFill>
                <a:schemeClr val="bg1">
                  <a:lumMod val="75000"/>
                  <a:lumOff val="25000"/>
                </a:schemeClr>
              </a:solidFill>
            </a:endParaRPr>
          </a:p>
          <a:p>
            <a:endParaRPr lang="en-US" altLang="ja-JP" dirty="0"/>
          </a:p>
          <a:p>
            <a:r>
              <a:rPr kumimoji="1" lang="en-US" altLang="ja-JP" sz="1800" dirty="0"/>
              <a:t>[</a:t>
            </a:r>
            <a:r>
              <a:rPr kumimoji="1" lang="ja-JP" altLang="en-US" sz="1800" dirty="0">
                <a:solidFill>
                  <a:srgbClr val="F4B54B"/>
                </a:solidFill>
              </a:rPr>
              <a:t>音声</a:t>
            </a:r>
            <a:r>
              <a:rPr kumimoji="1" lang="en-US" altLang="ja-JP" sz="1800" dirty="0"/>
              <a:t>]</a:t>
            </a:r>
          </a:p>
          <a:p>
            <a:r>
              <a:rPr kumimoji="1" lang="ja-JP" altLang="en-US" dirty="0"/>
              <a:t>元音声</a:t>
            </a:r>
            <a:endParaRPr lang="en-US" altLang="ja-JP" dirty="0"/>
          </a:p>
          <a:p>
            <a:endParaRPr lang="en-US" altLang="ja-JP" dirty="0"/>
          </a:p>
          <a:p>
            <a:r>
              <a:rPr kumimoji="1" lang="en-US" altLang="ja-JP" sz="1800" dirty="0"/>
              <a:t>[</a:t>
            </a:r>
            <a:r>
              <a:rPr kumimoji="1" lang="ja-JP" altLang="en-US" sz="1800" dirty="0">
                <a:solidFill>
                  <a:srgbClr val="F4B54B"/>
                </a:solidFill>
              </a:rPr>
              <a:t>自然言語</a:t>
            </a:r>
            <a:r>
              <a:rPr kumimoji="1" lang="en-US" altLang="ja-JP" sz="1800" dirty="0"/>
              <a:t>]</a:t>
            </a:r>
          </a:p>
          <a:p>
            <a:r>
              <a:rPr kumimoji="1" lang="ja-JP" altLang="en-US" sz="1800" dirty="0"/>
              <a:t>字幕</a:t>
            </a:r>
            <a:r>
              <a:rPr kumimoji="1" lang="en-US" altLang="ja-JP" sz="1800" dirty="0"/>
              <a:t>, </a:t>
            </a:r>
            <a:r>
              <a:rPr kumimoji="1" lang="ja-JP" altLang="en-US" sz="1800" dirty="0"/>
              <a:t>画像内の文字</a:t>
            </a:r>
            <a:r>
              <a:rPr kumimoji="1" lang="en-US" altLang="ja-JP" sz="1800" dirty="0"/>
              <a:t>, </a:t>
            </a:r>
            <a:r>
              <a:rPr kumimoji="1" lang="ja-JP" altLang="en-US" sz="1800" dirty="0"/>
              <a:t>アノテーションデータ</a:t>
            </a:r>
            <a:endParaRPr lang="ja-JP" altLang="en-US" dirty="0"/>
          </a:p>
        </p:txBody>
      </p:sp>
      <p:pic>
        <p:nvPicPr>
          <p:cNvPr id="21" name="図 20" descr="カレンダー&#10;&#10;自動的に生成された説明">
            <a:extLst>
              <a:ext uri="{FF2B5EF4-FFF2-40B4-BE49-F238E27FC236}">
                <a16:creationId xmlns:a16="http://schemas.microsoft.com/office/drawing/2014/main" id="{A27A51FF-2C3B-473B-9B8A-D59A98FF6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32" y="5945252"/>
            <a:ext cx="426404" cy="466015"/>
          </a:xfrm>
          <a:prstGeom prst="rect">
            <a:avLst/>
          </a:prstGeom>
        </p:spPr>
      </p:pic>
      <p:pic>
        <p:nvPicPr>
          <p:cNvPr id="22" name="図 21" descr="挿絵, 猫 が含まれている画像&#10;&#10;自動的に生成された説明">
            <a:extLst>
              <a:ext uri="{FF2B5EF4-FFF2-40B4-BE49-F238E27FC236}">
                <a16:creationId xmlns:a16="http://schemas.microsoft.com/office/drawing/2014/main" id="{4833F4C5-C6AE-44FF-98BC-435F59FA7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27" y="4295356"/>
            <a:ext cx="862213" cy="574808"/>
          </a:xfrm>
          <a:prstGeom prst="rect">
            <a:avLst/>
          </a:prstGeom>
        </p:spPr>
      </p:pic>
      <p:pic>
        <p:nvPicPr>
          <p:cNvPr id="20" name="図 19" descr="海洋生物, サンゴ が含まれている画像&#10;&#10;自動的に生成された説明">
            <a:extLst>
              <a:ext uri="{FF2B5EF4-FFF2-40B4-BE49-F238E27FC236}">
                <a16:creationId xmlns:a16="http://schemas.microsoft.com/office/drawing/2014/main" id="{44C6D639-6A9F-4D1E-9C8A-67FA40FBD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49" y="5133857"/>
            <a:ext cx="403367" cy="411599"/>
          </a:xfrm>
          <a:prstGeom prst="rect">
            <a:avLst/>
          </a:prstGeom>
        </p:spPr>
      </p:pic>
      <p:sp>
        <p:nvSpPr>
          <p:cNvPr id="18" name="矢印: 右 17">
            <a:extLst>
              <a:ext uri="{FF2B5EF4-FFF2-40B4-BE49-F238E27FC236}">
                <a16:creationId xmlns:a16="http://schemas.microsoft.com/office/drawing/2014/main" id="{085E65A0-3542-491C-89C3-9C41817A98CF}"/>
              </a:ext>
            </a:extLst>
          </p:cNvPr>
          <p:cNvSpPr/>
          <p:nvPr/>
        </p:nvSpPr>
        <p:spPr>
          <a:xfrm>
            <a:off x="3029441" y="5130872"/>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右 23">
            <a:extLst>
              <a:ext uri="{FF2B5EF4-FFF2-40B4-BE49-F238E27FC236}">
                <a16:creationId xmlns:a16="http://schemas.microsoft.com/office/drawing/2014/main" id="{35DD24DD-B8EF-4F90-8046-F329D6EFEC3E}"/>
              </a:ext>
            </a:extLst>
          </p:cNvPr>
          <p:cNvSpPr/>
          <p:nvPr/>
        </p:nvSpPr>
        <p:spPr>
          <a:xfrm>
            <a:off x="3029441" y="5965789"/>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a:extLst>
              <a:ext uri="{FF2B5EF4-FFF2-40B4-BE49-F238E27FC236}">
                <a16:creationId xmlns:a16="http://schemas.microsoft.com/office/drawing/2014/main" id="{9658F0DB-DCBB-49FC-9BEA-4695F85D26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1912" y="2487679"/>
            <a:ext cx="1112520" cy="909485"/>
          </a:xfrm>
          <a:prstGeom prst="rect">
            <a:avLst/>
          </a:prstGeom>
        </p:spPr>
      </p:pic>
      <p:grpSp>
        <p:nvGrpSpPr>
          <p:cNvPr id="30" name="グループ化 29">
            <a:extLst>
              <a:ext uri="{FF2B5EF4-FFF2-40B4-BE49-F238E27FC236}">
                <a16:creationId xmlns:a16="http://schemas.microsoft.com/office/drawing/2014/main" id="{204C1DE8-2B51-442F-937C-C42037D760B4}"/>
              </a:ext>
            </a:extLst>
          </p:cNvPr>
          <p:cNvGrpSpPr/>
          <p:nvPr/>
        </p:nvGrpSpPr>
        <p:grpSpPr>
          <a:xfrm>
            <a:off x="6223079" y="4111432"/>
            <a:ext cx="2255215" cy="2456448"/>
            <a:chOff x="5481986" y="1062604"/>
            <a:chExt cx="2255215" cy="2456448"/>
          </a:xfrm>
        </p:grpSpPr>
        <p:sp>
          <p:nvSpPr>
            <p:cNvPr id="27" name="正方形/長方形 26">
              <a:extLst>
                <a:ext uri="{FF2B5EF4-FFF2-40B4-BE49-F238E27FC236}">
                  <a16:creationId xmlns:a16="http://schemas.microsoft.com/office/drawing/2014/main" id="{D33E7544-8260-4771-BE4B-90874D73024E}"/>
                </a:ext>
              </a:extLst>
            </p:cNvPr>
            <p:cNvSpPr/>
            <p:nvPr/>
          </p:nvSpPr>
          <p:spPr>
            <a:xfrm>
              <a:off x="5481986" y="1062604"/>
              <a:ext cx="2255215" cy="2456448"/>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u="sng" dirty="0">
                  <a:solidFill>
                    <a:schemeClr val="bg1">
                      <a:lumMod val="75000"/>
                      <a:lumOff val="25000"/>
                    </a:schemeClr>
                  </a:solidFill>
                </a:rPr>
                <a:t>動作ラベル</a:t>
              </a:r>
              <a:endParaRPr kumimoji="1" lang="en-US" altLang="ja-JP" b="1" u="sng" dirty="0">
                <a:solidFill>
                  <a:schemeClr val="bg1">
                    <a:lumMod val="75000"/>
                    <a:lumOff val="25000"/>
                  </a:schemeClr>
                </a:solidFill>
              </a:endParaRPr>
            </a:p>
            <a:p>
              <a:pPr algn="ctr"/>
              <a:endParaRPr kumimoji="1" lang="en-US" altLang="ja-JP" b="1" u="sng" dirty="0">
                <a:solidFill>
                  <a:schemeClr val="bg1">
                    <a:lumMod val="75000"/>
                    <a:lumOff val="25000"/>
                  </a:schemeClr>
                </a:solidFill>
              </a:endParaRPr>
            </a:p>
          </p:txBody>
        </p:sp>
        <p:grpSp>
          <p:nvGrpSpPr>
            <p:cNvPr id="29" name="グループ化 28">
              <a:extLst>
                <a:ext uri="{FF2B5EF4-FFF2-40B4-BE49-F238E27FC236}">
                  <a16:creationId xmlns:a16="http://schemas.microsoft.com/office/drawing/2014/main" id="{DD1DD92A-4A30-499B-82F2-791963948FC9}"/>
                </a:ext>
              </a:extLst>
            </p:cNvPr>
            <p:cNvGrpSpPr/>
            <p:nvPr/>
          </p:nvGrpSpPr>
          <p:grpSpPr>
            <a:xfrm>
              <a:off x="5675137" y="1801032"/>
              <a:ext cx="2007678" cy="831315"/>
              <a:chOff x="6113763" y="3677398"/>
              <a:chExt cx="2007678" cy="831315"/>
            </a:xfrm>
          </p:grpSpPr>
          <p:pic>
            <p:nvPicPr>
              <p:cNvPr id="6" name="図 5">
                <a:extLst>
                  <a:ext uri="{FF2B5EF4-FFF2-40B4-BE49-F238E27FC236}">
                    <a16:creationId xmlns:a16="http://schemas.microsoft.com/office/drawing/2014/main" id="{1A3B7341-18A7-4B02-A0F2-FDA698EDC3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8165" y="3758994"/>
                <a:ext cx="903276" cy="738428"/>
              </a:xfrm>
              <a:prstGeom prst="rect">
                <a:avLst/>
              </a:prstGeom>
            </p:spPr>
          </p:pic>
          <p:pic>
            <p:nvPicPr>
              <p:cNvPr id="14" name="図 13" descr="座る が含まれている画像&#10;&#10;自動的に生成された説明">
                <a:extLst>
                  <a:ext uri="{FF2B5EF4-FFF2-40B4-BE49-F238E27FC236}">
                    <a16:creationId xmlns:a16="http://schemas.microsoft.com/office/drawing/2014/main" id="{35F0A2DB-ED9F-4C64-A0DC-965CF5C1CA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3763" y="3677398"/>
                <a:ext cx="719087" cy="831315"/>
              </a:xfrm>
              <a:prstGeom prst="rect">
                <a:avLst/>
              </a:prstGeom>
            </p:spPr>
          </p:pic>
          <p:sp>
            <p:nvSpPr>
              <p:cNvPr id="28" name="テキスト ボックス 27">
                <a:extLst>
                  <a:ext uri="{FF2B5EF4-FFF2-40B4-BE49-F238E27FC236}">
                    <a16:creationId xmlns:a16="http://schemas.microsoft.com/office/drawing/2014/main" id="{281402B7-D542-4330-8F56-F1AE2C13AD03}"/>
                  </a:ext>
                </a:extLst>
              </p:cNvPr>
              <p:cNvSpPr txBox="1"/>
              <p:nvPr/>
            </p:nvSpPr>
            <p:spPr>
              <a:xfrm>
                <a:off x="6743955" y="3936372"/>
                <a:ext cx="568960" cy="400110"/>
              </a:xfrm>
              <a:prstGeom prst="rect">
                <a:avLst/>
              </a:prstGeom>
              <a:noFill/>
            </p:spPr>
            <p:txBody>
              <a:bodyPr wrap="square">
                <a:spAutoFit/>
              </a:bodyPr>
              <a:lstStyle/>
              <a:p>
                <a:pPr algn="ctr"/>
                <a:r>
                  <a:rPr kumimoji="1" lang="en-US" altLang="ja-JP" sz="2000" dirty="0"/>
                  <a:t>or</a:t>
                </a:r>
              </a:p>
            </p:txBody>
          </p:sp>
        </p:grpSp>
      </p:grpSp>
      <p:sp>
        <p:nvSpPr>
          <p:cNvPr id="23" name="正方形/長方形 22">
            <a:extLst>
              <a:ext uri="{FF2B5EF4-FFF2-40B4-BE49-F238E27FC236}">
                <a16:creationId xmlns:a16="http://schemas.microsoft.com/office/drawing/2014/main" id="{F4B6E821-7ACE-4297-9565-55E237634EE1}"/>
              </a:ext>
            </a:extLst>
          </p:cNvPr>
          <p:cNvSpPr/>
          <p:nvPr/>
        </p:nvSpPr>
        <p:spPr>
          <a:xfrm>
            <a:off x="1695863" y="4352892"/>
            <a:ext cx="798454" cy="311642"/>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未着手</a:t>
            </a:r>
          </a:p>
        </p:txBody>
      </p:sp>
    </p:spTree>
    <p:extLst>
      <p:ext uri="{BB962C8B-B14F-4D97-AF65-F5344CB8AC3E}">
        <p14:creationId xmlns:p14="http://schemas.microsoft.com/office/powerpoint/2010/main" val="911188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rgbClr val="F4B54B"/>
                </a:solidFill>
              </a:rPr>
              <a:t>データセット</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dirty="0"/>
          </a:p>
        </p:txBody>
      </p:sp>
    </p:spTree>
    <p:extLst>
      <p:ext uri="{BB962C8B-B14F-4D97-AF65-F5344CB8AC3E}">
        <p14:creationId xmlns:p14="http://schemas.microsoft.com/office/powerpoint/2010/main" val="1936620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58" y="314615"/>
            <a:ext cx="7429499" cy="820024"/>
          </a:xfrm>
        </p:spPr>
        <p:txBody>
          <a:bodyPr>
            <a:normAutofit/>
          </a:bodyPr>
          <a:lstStyle/>
          <a:p>
            <a:r>
              <a:rPr lang="en-US" altLang="ja-JP" sz="4050" cap="none" dirty="0">
                <a:solidFill>
                  <a:schemeClr val="tx1"/>
                </a:solidFill>
              </a:rPr>
              <a:t>STAIR Actions </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1790965"/>
            <a:ext cx="7429499" cy="3066177"/>
          </a:xfrm>
        </p:spPr>
        <p:txBody>
          <a:bodyPr anchor="t">
            <a:normAutofit/>
          </a:bodyPr>
          <a:lstStyle/>
          <a:p>
            <a:pPr>
              <a:buFont typeface="Arial" panose="020B0604020202020204" pitchFamily="34" charset="0"/>
              <a:buChar char="•"/>
            </a:pPr>
            <a:r>
              <a:rPr lang="ja-JP" altLang="en-US" sz="2400" dirty="0">
                <a:solidFill>
                  <a:schemeClr val="tx1">
                    <a:lumMod val="95000"/>
                  </a:schemeClr>
                </a:solidFill>
              </a:rPr>
              <a:t>家庭内で見られる人間の行動を </a:t>
            </a:r>
            <a:br>
              <a:rPr lang="en-US" altLang="ja-JP" sz="2400" dirty="0">
                <a:solidFill>
                  <a:schemeClr val="tx1">
                    <a:lumMod val="95000"/>
                  </a:schemeClr>
                </a:solidFill>
              </a:rPr>
            </a:br>
            <a:r>
              <a:rPr lang="en-US" altLang="ja-JP" sz="2400" dirty="0">
                <a:solidFill>
                  <a:schemeClr val="tx1">
                    <a:lumMod val="95000"/>
                  </a:schemeClr>
                </a:solidFill>
              </a:rPr>
              <a:t>100 </a:t>
            </a:r>
            <a:r>
              <a:rPr lang="ja-JP" altLang="en-US" sz="2400" dirty="0">
                <a:solidFill>
                  <a:schemeClr val="tx1">
                    <a:lumMod val="95000"/>
                  </a:schemeClr>
                </a:solidFill>
              </a:rPr>
              <a:t>種類を集めた行動認識研究のための</a:t>
            </a:r>
            <a:br>
              <a:rPr lang="en-US" altLang="ja-JP" sz="2400" dirty="0">
                <a:solidFill>
                  <a:schemeClr val="tx1">
                    <a:lumMod val="95000"/>
                  </a:schemeClr>
                </a:solidFill>
              </a:rPr>
            </a:br>
            <a:r>
              <a:rPr lang="ja-JP" altLang="en-US" sz="2400" dirty="0">
                <a:solidFill>
                  <a:schemeClr val="tx1">
                    <a:lumMod val="95000"/>
                  </a:schemeClr>
                </a:solidFill>
              </a:rPr>
              <a:t>大規模な動画データセット</a:t>
            </a:r>
            <a:endParaRPr lang="en-US" altLang="ja-JP" sz="2400" dirty="0">
              <a:solidFill>
                <a:schemeClr val="tx1">
                  <a:lumMod val="95000"/>
                </a:schemeClr>
              </a:solidFill>
            </a:endParaRPr>
          </a:p>
          <a:p>
            <a:r>
              <a:rPr lang="ja-JP" altLang="en-US" sz="2400" dirty="0">
                <a:solidFill>
                  <a:schemeClr val="tx1">
                    <a:lumMod val="95000"/>
                  </a:schemeClr>
                </a:solidFill>
              </a:rPr>
              <a:t>半数が </a:t>
            </a:r>
            <a:r>
              <a:rPr lang="en-US" altLang="ja-JP" sz="2400" cap="none" dirty="0" err="1">
                <a:solidFill>
                  <a:schemeClr val="tx1">
                    <a:lumMod val="95000"/>
                  </a:schemeClr>
                </a:solidFill>
              </a:rPr>
              <a:t>Youtube</a:t>
            </a:r>
            <a:r>
              <a:rPr lang="en-US" altLang="ja-JP" sz="2400" dirty="0">
                <a:solidFill>
                  <a:schemeClr val="tx1">
                    <a:lumMod val="95000"/>
                  </a:schemeClr>
                </a:solidFill>
              </a:rPr>
              <a:t> </a:t>
            </a:r>
            <a:r>
              <a:rPr lang="ja-JP" altLang="en-US" sz="2400" dirty="0">
                <a:solidFill>
                  <a:schemeClr val="tx1">
                    <a:lumMod val="95000"/>
                  </a:schemeClr>
                </a:solidFill>
              </a:rPr>
              <a:t>動画</a:t>
            </a:r>
            <a:r>
              <a:rPr lang="en-US" altLang="ja-JP" sz="2400" dirty="0">
                <a:solidFill>
                  <a:schemeClr val="tx1">
                    <a:lumMod val="95000"/>
                  </a:schemeClr>
                </a:solidFill>
              </a:rPr>
              <a:t>, </a:t>
            </a:r>
            <a:r>
              <a:rPr lang="ja-JP" altLang="en-US" sz="2400" dirty="0">
                <a:solidFill>
                  <a:schemeClr val="tx1">
                    <a:lumMod val="95000"/>
                  </a:schemeClr>
                </a:solidFill>
              </a:rPr>
              <a:t>残りの半数は</a:t>
            </a:r>
            <a:br>
              <a:rPr lang="en-US" altLang="ja-JP" sz="2400" dirty="0">
                <a:solidFill>
                  <a:schemeClr val="tx1">
                    <a:lumMod val="95000"/>
                  </a:schemeClr>
                </a:solidFill>
              </a:rPr>
            </a:br>
            <a:r>
              <a:rPr lang="ja-JP" altLang="en-US" sz="2400" dirty="0">
                <a:solidFill>
                  <a:schemeClr val="tx1">
                    <a:lumMod val="95000"/>
                  </a:schemeClr>
                </a:solidFill>
              </a:rPr>
              <a:t>クラウドソーシングによって作成された動画</a:t>
            </a:r>
            <a:endParaRPr lang="en-US" altLang="ja-JP" sz="2400" dirty="0">
              <a:solidFill>
                <a:schemeClr val="tx1">
                  <a:lumMod val="95000"/>
                </a:schemeClr>
              </a:solidFill>
            </a:endParaRPr>
          </a:p>
          <a:p>
            <a:r>
              <a:rPr lang="ja-JP" altLang="en-US" sz="2400" dirty="0">
                <a:solidFill>
                  <a:schemeClr val="tx1">
                    <a:lumMod val="95000"/>
                  </a:schemeClr>
                </a:solidFill>
              </a:rPr>
              <a:t>クラウドソーシングによって日本語の</a:t>
            </a:r>
            <a:br>
              <a:rPr lang="en-US" altLang="ja-JP" sz="2400" dirty="0">
                <a:solidFill>
                  <a:schemeClr val="tx1">
                    <a:lumMod val="95000"/>
                  </a:schemeClr>
                </a:solidFill>
              </a:rPr>
            </a:br>
            <a:r>
              <a:rPr lang="ja-JP" altLang="en-US" sz="2400" dirty="0">
                <a:solidFill>
                  <a:schemeClr val="tx1">
                    <a:lumMod val="95000"/>
                  </a:schemeClr>
                </a:solidFill>
              </a:rPr>
              <a:t>キャプションがアノテートされている</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C843CA39-B480-4B9A-8BB3-3E17646781A0}"/>
              </a:ext>
            </a:extLst>
          </p:cNvPr>
          <p:cNvSpPr txBox="1"/>
          <p:nvPr/>
        </p:nvSpPr>
        <p:spPr>
          <a:xfrm>
            <a:off x="935421" y="5055476"/>
            <a:ext cx="2827282" cy="584775"/>
          </a:xfrm>
          <a:prstGeom prst="rect">
            <a:avLst/>
          </a:prstGeom>
          <a:noFill/>
        </p:spPr>
        <p:txBody>
          <a:bodyPr wrap="square" rtlCol="0">
            <a:spAutoFit/>
          </a:bodyPr>
          <a:lstStyle/>
          <a:p>
            <a:r>
              <a:rPr kumimoji="1" lang="ja-JP" altLang="en-US" sz="800" dirty="0"/>
              <a:t>家庭やオフィス内の動作認識用大規模動画データセットの構築</a:t>
            </a:r>
            <a:r>
              <a:rPr kumimoji="1" lang="en-US" altLang="ja-JP" sz="800" dirty="0"/>
              <a:t>,  </a:t>
            </a:r>
            <a:r>
              <a:rPr kumimoji="1" lang="ja-JP" altLang="en-US" sz="800" dirty="0"/>
              <a:t>吉川 友也 </a:t>
            </a:r>
            <a:r>
              <a:rPr kumimoji="1" lang="en-US" altLang="ja-JP" sz="800" dirty="0"/>
              <a:t>and </a:t>
            </a:r>
            <a:r>
              <a:rPr kumimoji="1" lang="ja-JP" altLang="en-US" sz="800" dirty="0"/>
              <a:t>竹内 彰一</a:t>
            </a:r>
            <a:r>
              <a:rPr kumimoji="1" lang="en-US" altLang="ja-JP" sz="800" dirty="0"/>
              <a:t>,  </a:t>
            </a:r>
            <a:r>
              <a:rPr kumimoji="1" lang="ja-JP" altLang="en-US" sz="800" dirty="0"/>
              <a:t>人工知能学会全国大会論文集</a:t>
            </a:r>
            <a:r>
              <a:rPr kumimoji="1" lang="en-US" altLang="ja-JP" sz="800" dirty="0"/>
              <a:t>,  JSAI2017 ,  3M24-3M24,  2017,  </a:t>
            </a:r>
            <a:r>
              <a:rPr kumimoji="1" lang="en-US" altLang="ja-JP" sz="800" dirty="0" err="1"/>
              <a:t>doi</a:t>
            </a:r>
            <a:r>
              <a:rPr kumimoji="1" lang="en-US" altLang="ja-JP" sz="800" dirty="0"/>
              <a:t>={10.11517/pjsai.JSAI2017.0_3M24}</a:t>
            </a:r>
            <a:endParaRPr kumimoji="1" lang="ja-JP" altLang="en-US" sz="800" dirty="0"/>
          </a:p>
        </p:txBody>
      </p:sp>
      <p:sp>
        <p:nvSpPr>
          <p:cNvPr id="9" name="テキスト ボックス 8">
            <a:extLst>
              <a:ext uri="{FF2B5EF4-FFF2-40B4-BE49-F238E27FC236}">
                <a16:creationId xmlns:a16="http://schemas.microsoft.com/office/drawing/2014/main" id="{79584019-3DAD-42C3-9B18-B9713D727225}"/>
              </a:ext>
            </a:extLst>
          </p:cNvPr>
          <p:cNvSpPr txBox="1"/>
          <p:nvPr/>
        </p:nvSpPr>
        <p:spPr>
          <a:xfrm>
            <a:off x="935421" y="5682293"/>
            <a:ext cx="2932387" cy="461665"/>
          </a:xfrm>
          <a:prstGeom prst="rect">
            <a:avLst/>
          </a:prstGeom>
          <a:noFill/>
        </p:spPr>
        <p:txBody>
          <a:bodyPr wrap="square" rtlCol="0">
            <a:spAutoFit/>
          </a:bodyPr>
          <a:lstStyle/>
          <a:p>
            <a:r>
              <a:rPr kumimoji="1" lang="en-US" altLang="ja-JP" sz="800" dirty="0"/>
              <a:t>STAIR Actions: A Video Dataset of Everyday Home Actions, Yoshikawa, </a:t>
            </a:r>
            <a:r>
              <a:rPr kumimoji="1" lang="en-US" altLang="ja-JP" sz="800" dirty="0" err="1"/>
              <a:t>Yuya</a:t>
            </a:r>
            <a:r>
              <a:rPr kumimoji="1" lang="en-US" altLang="ja-JP" sz="800" dirty="0"/>
              <a:t> and Lin, </a:t>
            </a:r>
            <a:r>
              <a:rPr kumimoji="1" lang="en-US" altLang="ja-JP" sz="800" dirty="0" err="1"/>
              <a:t>Jiaqing</a:t>
            </a:r>
            <a:r>
              <a:rPr kumimoji="1" lang="en-US" altLang="ja-JP" sz="800" dirty="0"/>
              <a:t> and Takeuchi, </a:t>
            </a:r>
            <a:r>
              <a:rPr kumimoji="1" lang="en-US" altLang="ja-JP" sz="800" dirty="0" err="1"/>
              <a:t>Akikazu</a:t>
            </a:r>
            <a:r>
              <a:rPr kumimoji="1" lang="en-US" altLang="ja-JP" sz="800" dirty="0"/>
              <a:t>,, </a:t>
            </a:r>
            <a:r>
              <a:rPr kumimoji="1" lang="en-US" altLang="ja-JP" sz="800" dirty="0" err="1"/>
              <a:t>arXiv</a:t>
            </a:r>
            <a:r>
              <a:rPr kumimoji="1" lang="en-US" altLang="ja-JP" sz="800" dirty="0"/>
              <a:t> preprint arXiv:1804.04326, 2018</a:t>
            </a:r>
            <a:endParaRPr kumimoji="1" lang="ja-JP" altLang="en-US" sz="800" dirty="0"/>
          </a:p>
        </p:txBody>
      </p:sp>
    </p:spTree>
    <p:extLst>
      <p:ext uri="{BB962C8B-B14F-4D97-AF65-F5344CB8AC3E}">
        <p14:creationId xmlns:p14="http://schemas.microsoft.com/office/powerpoint/2010/main" val="1460306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58" y="314615"/>
            <a:ext cx="7429499" cy="820024"/>
          </a:xfrm>
        </p:spPr>
        <p:txBody>
          <a:bodyPr>
            <a:normAutofit/>
          </a:bodyPr>
          <a:lstStyle/>
          <a:p>
            <a:r>
              <a:rPr lang="en-US" altLang="ja-JP" sz="4050" cap="none" dirty="0">
                <a:solidFill>
                  <a:schemeClr val="tx1"/>
                </a:solidFill>
              </a:rPr>
              <a:t>STAIR Actions </a:t>
            </a:r>
            <a:endParaRPr lang="ja-JP" altLang="en-US" sz="4050" dirty="0">
              <a:solidFill>
                <a:schemeClr val="tx1"/>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pic>
        <p:nvPicPr>
          <p:cNvPr id="5" name="a001-0363C">
            <a:hlinkClick r:id="" action="ppaction://media"/>
            <a:extLst>
              <a:ext uri="{FF2B5EF4-FFF2-40B4-BE49-F238E27FC236}">
                <a16:creationId xmlns:a16="http://schemas.microsoft.com/office/drawing/2014/main" id="{BA1158FE-A852-4D29-A46E-5ACCCDB915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55556" y="1498000"/>
            <a:ext cx="3432888" cy="1931000"/>
          </a:xfrm>
          <a:prstGeom prst="rect">
            <a:avLst/>
          </a:prstGeom>
        </p:spPr>
      </p:pic>
      <p:graphicFrame>
        <p:nvGraphicFramePr>
          <p:cNvPr id="8" name="表 8">
            <a:extLst>
              <a:ext uri="{FF2B5EF4-FFF2-40B4-BE49-F238E27FC236}">
                <a16:creationId xmlns:a16="http://schemas.microsoft.com/office/drawing/2014/main" id="{8DAC4F89-1BF6-4DFF-987C-07C88A3D84E6}"/>
              </a:ext>
            </a:extLst>
          </p:cNvPr>
          <p:cNvGraphicFramePr>
            <a:graphicFrameLocks noGrp="1"/>
          </p:cNvGraphicFramePr>
          <p:nvPr>
            <p:extLst>
              <p:ext uri="{D42A27DB-BD31-4B8C-83A1-F6EECF244321}">
                <p14:modId xmlns:p14="http://schemas.microsoft.com/office/powerpoint/2010/main" val="2384623487"/>
              </p:ext>
            </p:extLst>
          </p:nvPr>
        </p:nvGraphicFramePr>
        <p:xfrm>
          <a:off x="1286429" y="3593804"/>
          <a:ext cx="6571142" cy="2828262"/>
        </p:xfrm>
        <a:graphic>
          <a:graphicData uri="http://schemas.openxmlformats.org/drawingml/2006/table">
            <a:tbl>
              <a:tblPr firstRow="1" bandRow="1">
                <a:tableStyleId>{22838BEF-8BB2-4498-84A7-C5851F593DF1}</a:tableStyleId>
              </a:tblPr>
              <a:tblGrid>
                <a:gridCol w="1040444">
                  <a:extLst>
                    <a:ext uri="{9D8B030D-6E8A-4147-A177-3AD203B41FA5}">
                      <a16:colId xmlns:a16="http://schemas.microsoft.com/office/drawing/2014/main" val="1383840031"/>
                    </a:ext>
                  </a:extLst>
                </a:gridCol>
                <a:gridCol w="2564104">
                  <a:extLst>
                    <a:ext uri="{9D8B030D-6E8A-4147-A177-3AD203B41FA5}">
                      <a16:colId xmlns:a16="http://schemas.microsoft.com/office/drawing/2014/main" val="2223544299"/>
                    </a:ext>
                  </a:extLst>
                </a:gridCol>
                <a:gridCol w="2966594">
                  <a:extLst>
                    <a:ext uri="{9D8B030D-6E8A-4147-A177-3AD203B41FA5}">
                      <a16:colId xmlns:a16="http://schemas.microsoft.com/office/drawing/2014/main" val="3229822255"/>
                    </a:ext>
                  </a:extLst>
                </a:gridCol>
              </a:tblGrid>
              <a:tr h="471377">
                <a:tc>
                  <a:txBody>
                    <a:bodyPr/>
                    <a:lstStyle/>
                    <a:p>
                      <a:r>
                        <a:rPr kumimoji="1" lang="en-US" altLang="ja-JP" dirty="0"/>
                        <a:t>place</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r>
                        <a:rPr kumimoji="1" lang="en-US" altLang="ja-JP" dirty="0"/>
                        <a:t>person</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r>
                        <a:rPr kumimoji="1" lang="en-US" altLang="ja-JP" sz="1800" dirty="0"/>
                        <a:t>action</a:t>
                      </a:r>
                      <a:endParaRPr kumimoji="1" lang="ja-JP" altLang="en-US" sz="1800" dirty="0"/>
                    </a:p>
                  </a:txBody>
                  <a:tcPr>
                    <a:lnB w="38100" cap="flat" cmpd="sng" algn="ctr">
                      <a:solidFill>
                        <a:schemeClr val="bg1">
                          <a:lumMod val="65000"/>
                          <a:lumOff val="35000"/>
                        </a:schemeClr>
                      </a:solidFill>
                      <a:prstDash val="solid"/>
                      <a:round/>
                      <a:headEnd type="none" w="med" len="med"/>
                      <a:tailEnd type="none" w="med" len="med"/>
                    </a:lnB>
                  </a:tcPr>
                </a:tc>
                <a:extLst>
                  <a:ext uri="{0D108BD9-81ED-4DB2-BD59-A6C34878D82A}">
                    <a16:rowId xmlns:a16="http://schemas.microsoft.com/office/drawing/2014/main" val="3874644955"/>
                  </a:ext>
                </a:extLst>
              </a:tr>
              <a:tr h="471377">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公園</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3717885764"/>
                  </a:ext>
                </a:extLst>
              </a:tr>
              <a:tr h="471377">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グレーの服を着た男性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ベンチに座って何かを飲んでいる</a:t>
                      </a:r>
                    </a:p>
                  </a:txBody>
                  <a:tcPr marL="9525" marR="9525" marT="9525" marB="0" anchor="ctr"/>
                </a:tc>
                <a:extLst>
                  <a:ext uri="{0D108BD9-81ED-4DB2-BD59-A6C34878D82A}">
                    <a16:rowId xmlns:a16="http://schemas.microsoft.com/office/drawing/2014/main" val="2522326339"/>
                  </a:ext>
                </a:extLst>
              </a:tr>
              <a:tr h="471377">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グレー上着を着た男性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tc>
                <a:extLst>
                  <a:ext uri="{0D108BD9-81ED-4DB2-BD59-A6C34878D82A}">
                    <a16:rowId xmlns:a16="http://schemas.microsoft.com/office/drawing/2014/main" val="3133739014"/>
                  </a:ext>
                </a:extLst>
              </a:tr>
              <a:tr h="471377">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外</a:t>
                      </a:r>
                    </a:p>
                  </a:txBody>
                  <a:tcPr marL="9525" marR="9525" marT="9525" marB="0" anchor="ct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灰色の服を着ている男性</a:t>
                      </a:r>
                    </a:p>
                  </a:txBody>
                  <a:tcPr marL="9525" marR="9525" marT="9525" marB="0" anchor="ct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tc>
                <a:extLst>
                  <a:ext uri="{0D108BD9-81ED-4DB2-BD59-A6C34878D82A}">
                    <a16:rowId xmlns:a16="http://schemas.microsoft.com/office/drawing/2014/main" val="2771445579"/>
                  </a:ext>
                </a:extLst>
              </a:tr>
              <a:tr h="471377">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tc>
                <a:extLst>
                  <a:ext uri="{0D108BD9-81ED-4DB2-BD59-A6C34878D82A}">
                    <a16:rowId xmlns:a16="http://schemas.microsoft.com/office/drawing/2014/main" val="187256888"/>
                  </a:ext>
                </a:extLst>
              </a:tr>
            </a:tbl>
          </a:graphicData>
        </a:graphic>
      </p:graphicFrame>
      <p:sp>
        <p:nvSpPr>
          <p:cNvPr id="9" name="正方形/長方形 8">
            <a:extLst>
              <a:ext uri="{FF2B5EF4-FFF2-40B4-BE49-F238E27FC236}">
                <a16:creationId xmlns:a16="http://schemas.microsoft.com/office/drawing/2014/main" id="{F45B734F-52CA-4191-8A22-3F27E7DABD32}"/>
              </a:ext>
            </a:extLst>
          </p:cNvPr>
          <p:cNvSpPr/>
          <p:nvPr/>
        </p:nvSpPr>
        <p:spPr>
          <a:xfrm>
            <a:off x="1286429" y="1723487"/>
            <a:ext cx="1358781" cy="1480025"/>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u="sng" dirty="0">
                <a:solidFill>
                  <a:schemeClr val="bg1">
                    <a:lumMod val="75000"/>
                    <a:lumOff val="25000"/>
                  </a:schemeClr>
                </a:solidFill>
              </a:rPr>
              <a:t>動作ラベル</a:t>
            </a:r>
            <a:endParaRPr kumimoji="1" lang="en-US" altLang="ja-JP" b="1" u="sng" dirty="0">
              <a:solidFill>
                <a:schemeClr val="bg1">
                  <a:lumMod val="75000"/>
                  <a:lumOff val="25000"/>
                </a:schemeClr>
              </a:solidFill>
            </a:endParaRPr>
          </a:p>
          <a:p>
            <a:pPr algn="ctr"/>
            <a:endParaRPr kumimoji="1" lang="en-US" altLang="ja-JP" b="1" u="sng" dirty="0">
              <a:solidFill>
                <a:schemeClr val="bg1">
                  <a:lumMod val="75000"/>
                  <a:lumOff val="25000"/>
                </a:schemeClr>
              </a:solidFill>
            </a:endParaRPr>
          </a:p>
          <a:p>
            <a:pPr algn="ctr"/>
            <a:r>
              <a:rPr kumimoji="1" lang="en-US" altLang="ja-JP" sz="2000" dirty="0">
                <a:solidFill>
                  <a:schemeClr val="bg1">
                    <a:lumMod val="75000"/>
                    <a:lumOff val="25000"/>
                  </a:schemeClr>
                </a:solidFill>
              </a:rPr>
              <a:t>drinking</a:t>
            </a:r>
            <a:endParaRPr kumimoji="1" lang="ja-JP" altLang="en-US" sz="1600" dirty="0">
              <a:solidFill>
                <a:schemeClr val="bg1">
                  <a:lumMod val="75000"/>
                  <a:lumOff val="25000"/>
                </a:schemeClr>
              </a:solidFill>
            </a:endParaRPr>
          </a:p>
        </p:txBody>
      </p:sp>
    </p:spTree>
    <p:extLst>
      <p:ext uri="{BB962C8B-B14F-4D97-AF65-F5344CB8AC3E}">
        <p14:creationId xmlns:p14="http://schemas.microsoft.com/office/powerpoint/2010/main" val="514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rgbClr val="F4B54B"/>
                </a:solidFill>
              </a:rPr>
              <a:t>要素技術</a:t>
            </a:r>
            <a:endParaRPr lang="en-US" altLang="ja-JP" sz="2400" dirty="0">
              <a:solidFill>
                <a:srgbClr val="F4B54B"/>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kumimoji="1" lang="ja-JP" altLang="en-US" sz="3600" cap="none" dirty="0">
                <a:solidFill>
                  <a:schemeClr val="tx1"/>
                </a:solidFill>
              </a:rPr>
              <a:t>メルスペクトログラム</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569660"/>
          </a:xfrm>
          <a:prstGeom prst="rect">
            <a:avLst/>
          </a:prstGeom>
          <a:noFill/>
        </p:spPr>
        <p:txBody>
          <a:bodyPr wrap="square" rtlCol="0">
            <a:spAutoFit/>
          </a:bodyPr>
          <a:lstStyle/>
          <a:p>
            <a:r>
              <a:rPr lang="ja-JP" altLang="en-US" sz="2400" dirty="0">
                <a:effectLst>
                  <a:glow rad="38100">
                    <a:schemeClr val="bg1">
                      <a:lumMod val="50000"/>
                      <a:lumOff val="50000"/>
                      <a:alpha val="20000"/>
                    </a:schemeClr>
                  </a:glow>
                </a:effectLst>
              </a:rPr>
              <a:t>信号を短時間フーリエ変換して得た</a:t>
            </a:r>
            <a:endParaRPr lang="en-US" altLang="ja-JP" sz="2400" dirty="0">
              <a:effectLst>
                <a:glow rad="38100">
                  <a:schemeClr val="bg1">
                    <a:lumMod val="50000"/>
                    <a:lumOff val="50000"/>
                    <a:alpha val="20000"/>
                  </a:schemeClr>
                </a:glow>
              </a:effectLst>
            </a:endParaRPr>
          </a:p>
          <a:p>
            <a:r>
              <a:rPr lang="ja-JP" altLang="en-US" sz="2400" dirty="0">
                <a:effectLst>
                  <a:glow rad="38100">
                    <a:schemeClr val="bg1">
                      <a:lumMod val="50000"/>
                      <a:lumOff val="50000"/>
                      <a:alpha val="20000"/>
                    </a:schemeClr>
                  </a:glow>
                </a:effectLst>
              </a:rPr>
              <a:t>スペクトログラムに対して</a:t>
            </a:r>
            <a:endParaRPr lang="en-US" altLang="ja-JP" sz="2400" dirty="0">
              <a:effectLst>
                <a:glow rad="38100">
                  <a:schemeClr val="bg1">
                    <a:lumMod val="50000"/>
                    <a:lumOff val="50000"/>
                    <a:alpha val="20000"/>
                  </a:schemeClr>
                </a:glow>
              </a:effectLst>
            </a:endParaRPr>
          </a:p>
          <a:p>
            <a:r>
              <a:rPr lang="ja-JP" altLang="en-US" sz="2400" dirty="0">
                <a:effectLst>
                  <a:glow rad="38100">
                    <a:schemeClr val="bg1">
                      <a:lumMod val="50000"/>
                      <a:lumOff val="50000"/>
                      <a:alpha val="20000"/>
                    </a:schemeClr>
                  </a:glow>
                </a:effectLst>
              </a:rPr>
              <a:t>周波数軸を人間の聴覚特性に合わせた</a:t>
            </a:r>
            <a:endParaRPr lang="en-US" altLang="ja-JP" sz="2400" dirty="0">
              <a:effectLst>
                <a:glow rad="38100">
                  <a:schemeClr val="bg1">
                    <a:lumMod val="50000"/>
                    <a:lumOff val="50000"/>
                    <a:alpha val="20000"/>
                  </a:schemeClr>
                </a:glow>
              </a:effectLst>
            </a:endParaRPr>
          </a:p>
          <a:p>
            <a:r>
              <a:rPr lang="ja-JP" altLang="en-US" sz="2400" dirty="0">
                <a:effectLst>
                  <a:glow rad="38100">
                    <a:schemeClr val="bg1">
                      <a:lumMod val="50000"/>
                      <a:lumOff val="50000"/>
                      <a:alpha val="20000"/>
                    </a:schemeClr>
                  </a:glow>
                </a:effectLst>
              </a:rPr>
              <a:t>メル尺度に変換したもの</a:t>
            </a:r>
            <a:endParaRPr lang="en-US" altLang="ja-JP" sz="2400" dirty="0">
              <a:effectLst>
                <a:glow rad="38100">
                  <a:schemeClr val="bg1">
                    <a:lumMod val="50000"/>
                    <a:lumOff val="50000"/>
                    <a:alpha val="20000"/>
                  </a:schemeClr>
                </a:glow>
              </a:effectLst>
            </a:endParaRPr>
          </a:p>
        </p:txBody>
      </p:sp>
      <p:grpSp>
        <p:nvGrpSpPr>
          <p:cNvPr id="9" name="グループ化 8">
            <a:extLst>
              <a:ext uri="{FF2B5EF4-FFF2-40B4-BE49-F238E27FC236}">
                <a16:creationId xmlns:a16="http://schemas.microsoft.com/office/drawing/2014/main" id="{7F7C405A-1EA4-4C98-827B-4E7D3BC5C712}"/>
              </a:ext>
            </a:extLst>
          </p:cNvPr>
          <p:cNvGrpSpPr/>
          <p:nvPr/>
        </p:nvGrpSpPr>
        <p:grpSpPr>
          <a:xfrm>
            <a:off x="813314" y="3576965"/>
            <a:ext cx="7511474" cy="1735407"/>
            <a:chOff x="892837" y="3326481"/>
            <a:chExt cx="10285825" cy="2376377"/>
          </a:xfrm>
        </p:grpSpPr>
        <p:pic>
          <p:nvPicPr>
            <p:cNvPr id="5" name="図 4">
              <a:extLst>
                <a:ext uri="{FF2B5EF4-FFF2-40B4-BE49-F238E27FC236}">
                  <a16:creationId xmlns:a16="http://schemas.microsoft.com/office/drawing/2014/main" id="{712A6E5C-97C4-4802-80A3-BD51BA0014A5}"/>
                </a:ext>
              </a:extLst>
            </p:cNvPr>
            <p:cNvPicPr>
              <a:picLocks noChangeAspect="1"/>
            </p:cNvPicPr>
            <p:nvPr/>
          </p:nvPicPr>
          <p:blipFill>
            <a:blip r:embed="rId3"/>
            <a:stretch>
              <a:fillRect/>
            </a:stretch>
          </p:blipFill>
          <p:spPr>
            <a:xfrm>
              <a:off x="892837" y="3326481"/>
              <a:ext cx="3168503" cy="2376377"/>
            </a:xfrm>
            <a:prstGeom prst="rect">
              <a:avLst/>
            </a:prstGeom>
          </p:spPr>
        </p:pic>
        <p:pic>
          <p:nvPicPr>
            <p:cNvPr id="7" name="図 6">
              <a:extLst>
                <a:ext uri="{FF2B5EF4-FFF2-40B4-BE49-F238E27FC236}">
                  <a16:creationId xmlns:a16="http://schemas.microsoft.com/office/drawing/2014/main" id="{E901B651-BC0F-4FF6-A5E1-3DD4213F1DB4}"/>
                </a:ext>
              </a:extLst>
            </p:cNvPr>
            <p:cNvPicPr>
              <a:picLocks noChangeAspect="1"/>
            </p:cNvPicPr>
            <p:nvPr/>
          </p:nvPicPr>
          <p:blipFill rotWithShape="1">
            <a:blip r:embed="rId4"/>
            <a:srcRect t="34297" b="32442"/>
            <a:stretch/>
          </p:blipFill>
          <p:spPr>
            <a:xfrm>
              <a:off x="5082662" y="3754328"/>
              <a:ext cx="6096000" cy="1520682"/>
            </a:xfrm>
            <a:prstGeom prst="rect">
              <a:avLst/>
            </a:prstGeom>
          </p:spPr>
        </p:pic>
        <p:sp>
          <p:nvSpPr>
            <p:cNvPr id="8" name="矢印: 右 7">
              <a:extLst>
                <a:ext uri="{FF2B5EF4-FFF2-40B4-BE49-F238E27FC236}">
                  <a16:creationId xmlns:a16="http://schemas.microsoft.com/office/drawing/2014/main" id="{1DA6A44D-96FE-44F6-97CC-A1BF29D4561E}"/>
                </a:ext>
              </a:extLst>
            </p:cNvPr>
            <p:cNvSpPr/>
            <p:nvPr/>
          </p:nvSpPr>
          <p:spPr>
            <a:xfrm>
              <a:off x="4215810" y="4211754"/>
              <a:ext cx="712381" cy="605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2" name="グループ化 21">
            <a:extLst>
              <a:ext uri="{FF2B5EF4-FFF2-40B4-BE49-F238E27FC236}">
                <a16:creationId xmlns:a16="http://schemas.microsoft.com/office/drawing/2014/main" id="{66D0A92C-169A-4F95-AC39-A954463432B5}"/>
              </a:ext>
            </a:extLst>
          </p:cNvPr>
          <p:cNvGrpSpPr/>
          <p:nvPr/>
        </p:nvGrpSpPr>
        <p:grpSpPr>
          <a:xfrm>
            <a:off x="4498428" y="5197324"/>
            <a:ext cx="1718483" cy="1284906"/>
            <a:chOff x="4498428" y="5197324"/>
            <a:chExt cx="1718483" cy="1284906"/>
          </a:xfrm>
        </p:grpSpPr>
        <p:cxnSp>
          <p:nvCxnSpPr>
            <p:cNvPr id="12" name="直線矢印コネクタ 11">
              <a:extLst>
                <a:ext uri="{FF2B5EF4-FFF2-40B4-BE49-F238E27FC236}">
                  <a16:creationId xmlns:a16="http://schemas.microsoft.com/office/drawing/2014/main" id="{E7912D30-2656-4AAB-B09D-F7748CC64CBD}"/>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7" name="グループ化 16">
              <a:extLst>
                <a:ext uri="{FF2B5EF4-FFF2-40B4-BE49-F238E27FC236}">
                  <a16:creationId xmlns:a16="http://schemas.microsoft.com/office/drawing/2014/main" id="{824D48ED-999D-4AD4-A43A-630CF39DBD8B}"/>
                </a:ext>
              </a:extLst>
            </p:cNvPr>
            <p:cNvGrpSpPr/>
            <p:nvPr/>
          </p:nvGrpSpPr>
          <p:grpSpPr>
            <a:xfrm>
              <a:off x="4498428" y="5373613"/>
              <a:ext cx="1718483" cy="1108617"/>
              <a:chOff x="4498428" y="5373613"/>
              <a:chExt cx="1718483" cy="1108617"/>
            </a:xfrm>
          </p:grpSpPr>
          <p:cxnSp>
            <p:nvCxnSpPr>
              <p:cNvPr id="6" name="直線矢印コネクタ 5">
                <a:extLst>
                  <a:ext uri="{FF2B5EF4-FFF2-40B4-BE49-F238E27FC236}">
                    <a16:creationId xmlns:a16="http://schemas.microsoft.com/office/drawing/2014/main" id="{EAFA9A45-307E-481E-8573-1B796494E55C}"/>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テキスト ボックス 14">
                <a:extLst>
                  <a:ext uri="{FF2B5EF4-FFF2-40B4-BE49-F238E27FC236}">
                    <a16:creationId xmlns:a16="http://schemas.microsoft.com/office/drawing/2014/main" id="{EFCFB3CD-5F34-4441-9E05-F660D738EF44}"/>
                  </a:ext>
                </a:extLst>
              </p:cNvPr>
              <p:cNvSpPr txBox="1"/>
              <p:nvPr/>
            </p:nvSpPr>
            <p:spPr>
              <a:xfrm>
                <a:off x="5423338" y="6112898"/>
                <a:ext cx="793572" cy="369332"/>
              </a:xfrm>
              <a:prstGeom prst="rect">
                <a:avLst/>
              </a:prstGeom>
              <a:noFill/>
            </p:spPr>
            <p:txBody>
              <a:bodyPr wrap="square" rtlCol="0">
                <a:spAutoFit/>
              </a:bodyPr>
              <a:lstStyle/>
              <a:p>
                <a:pPr algn="ctr"/>
                <a:r>
                  <a:rPr kumimoji="1" lang="ja-JP" altLang="en-US" dirty="0"/>
                  <a:t>時間</a:t>
                </a:r>
              </a:p>
            </p:txBody>
          </p:sp>
          <p:sp>
            <p:nvSpPr>
              <p:cNvPr id="16" name="テキスト ボックス 15">
                <a:extLst>
                  <a:ext uri="{FF2B5EF4-FFF2-40B4-BE49-F238E27FC236}">
                    <a16:creationId xmlns:a16="http://schemas.microsoft.com/office/drawing/2014/main" id="{FD039DE0-27D5-4EEE-9B76-1C7B29F29EC9}"/>
                  </a:ext>
                </a:extLst>
              </p:cNvPr>
              <p:cNvSpPr txBox="1"/>
              <p:nvPr/>
            </p:nvSpPr>
            <p:spPr>
              <a:xfrm>
                <a:off x="4498428" y="5373613"/>
                <a:ext cx="1024800" cy="369332"/>
              </a:xfrm>
              <a:prstGeom prst="rect">
                <a:avLst/>
              </a:prstGeom>
              <a:noFill/>
            </p:spPr>
            <p:txBody>
              <a:bodyPr wrap="square" rtlCol="0">
                <a:spAutoFit/>
              </a:bodyPr>
              <a:lstStyle/>
              <a:p>
                <a:pPr algn="ctr"/>
                <a:r>
                  <a:rPr kumimoji="1" lang="ja-JP" altLang="en-US" dirty="0"/>
                  <a:t>周波数</a:t>
                </a:r>
              </a:p>
            </p:txBody>
          </p:sp>
        </p:grpSp>
      </p:grpSp>
    </p:spTree>
    <p:extLst>
      <p:ext uri="{BB962C8B-B14F-4D97-AF65-F5344CB8AC3E}">
        <p14:creationId xmlns:p14="http://schemas.microsoft.com/office/powerpoint/2010/main" val="3074481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kumimoji="1" lang="en-US" altLang="ja-JP" sz="3600" cap="none" dirty="0" err="1">
                <a:solidFill>
                  <a:schemeClr val="tx1"/>
                </a:solidFill>
              </a:rPr>
              <a:t>SpecAugment</a:t>
            </a:r>
            <a:endParaRPr kumimoji="1" lang="ja-JP" altLang="en-US" sz="3600" cap="none"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19</a:t>
            </a:fld>
            <a:endParaRPr kumimoji="1" lang="ja-JP" altLang="en-US" dirty="0"/>
          </a:p>
        </p:txBody>
      </p: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2862322"/>
              </a:xfrm>
              <a:prstGeom prst="rect">
                <a:avLst/>
              </a:prstGeom>
              <a:noFill/>
            </p:spPr>
            <p:txBody>
              <a:bodyPr wrap="square" rtlCol="0">
                <a:spAutoFit/>
              </a:bodyPr>
              <a:lstStyle/>
              <a:p>
                <a:r>
                  <a:rPr kumimoji="1" lang="en-US" altLang="ja-JP" sz="2000" dirty="0"/>
                  <a:t>2019 </a:t>
                </a:r>
                <a:r>
                  <a:rPr kumimoji="1" lang="ja-JP" altLang="en-US" sz="2000" dirty="0"/>
                  <a:t>年に </a:t>
                </a:r>
                <a:r>
                  <a:rPr kumimoji="1" lang="en-US" altLang="ja-JP" sz="2000" dirty="0"/>
                  <a:t>Google Brain </a:t>
                </a:r>
                <a:r>
                  <a:rPr kumimoji="1" lang="ja-JP" altLang="en-US" sz="2000" dirty="0"/>
                  <a:t>が提案した音声のデータ拡張手法</a:t>
                </a:r>
                <a:endParaRPr kumimoji="1" lang="en-US" altLang="ja-JP" sz="2000" dirty="0"/>
              </a:p>
              <a:p>
                <a:endParaRPr kumimoji="1" lang="en-US" altLang="ja-JP" sz="2400" dirty="0"/>
              </a:p>
              <a:p>
                <a:r>
                  <a:rPr kumimoji="1" lang="en-US" altLang="ja-JP" sz="2000" dirty="0"/>
                  <a:t>	</a:t>
                </a:r>
                <a:r>
                  <a:rPr kumimoji="1" lang="ja-JP" altLang="en-US" sz="2000" dirty="0"/>
                  <a:t>・</a:t>
                </a:r>
                <a:r>
                  <a:rPr kumimoji="1" lang="en-US" altLang="ja-JP" sz="2000" dirty="0">
                    <a:solidFill>
                      <a:srgbClr val="F4B54B"/>
                    </a:solidFill>
                  </a:rPr>
                  <a:t>Frequency Masking</a:t>
                </a:r>
                <a:r>
                  <a:rPr kumimoji="1" lang="en-US" altLang="ja-JP" sz="2000" dirty="0"/>
                  <a:t>:</a:t>
                </a:r>
                <a:br>
                  <a:rPr kumimoji="1" lang="en-US" altLang="ja-JP" sz="2000" dirty="0"/>
                </a:br>
                <a:r>
                  <a:rPr kumimoji="1" lang="en-US" altLang="ja-JP" sz="2000" dirty="0"/>
                  <a:t>		</a:t>
                </a:r>
                <a:r>
                  <a:rPr kumimoji="1" lang="ja-JP" altLang="en-US" sz="2000" dirty="0"/>
                  <a:t>周波数 </a:t>
                </a:r>
                <a14:m>
                  <m:oMath xmlns:m="http://schemas.openxmlformats.org/officeDocument/2006/math">
                    <m:r>
                      <a:rPr kumimoji="1" lang="en-US" altLang="ja-JP" sz="2000" b="0" i="1" smtClean="0">
                        <a:latin typeface="Cambria Math" panose="02040503050406030204" pitchFamily="18" charset="0"/>
                      </a:rPr>
                      <m:t>𝑛</m:t>
                    </m:r>
                  </m:oMath>
                </a14:m>
                <a:r>
                  <a:rPr kumimoji="1" lang="en-US" altLang="ja-JP" sz="2000" dirty="0"/>
                  <a:t> </a:t>
                </a:r>
                <a:r>
                  <a:rPr kumimoji="1" lang="ja-JP" altLang="en-US" sz="2000" dirty="0"/>
                  <a:t>チャネル分を指定回マスキング</a:t>
                </a:r>
                <a:endParaRPr kumimoji="1" lang="en-US" altLang="ja-JP" sz="2000" dirty="0"/>
              </a:p>
              <a:p>
                <a:r>
                  <a:rPr kumimoji="1" lang="en-US" altLang="ja-JP" sz="2000" dirty="0"/>
                  <a:t>	</a:t>
                </a:r>
                <a:r>
                  <a:rPr kumimoji="1" lang="ja-JP" altLang="en-US" sz="2000" dirty="0"/>
                  <a:t>・</a:t>
                </a:r>
                <a:r>
                  <a:rPr kumimoji="1" lang="en-US" altLang="ja-JP" sz="2000" dirty="0">
                    <a:solidFill>
                      <a:srgbClr val="F4B54B"/>
                    </a:solidFill>
                  </a:rPr>
                  <a:t>Time Masking</a:t>
                </a:r>
                <a:r>
                  <a:rPr kumimoji="1" lang="en-US" altLang="ja-JP" sz="2000" dirty="0"/>
                  <a:t>:</a:t>
                </a:r>
                <a:br>
                  <a:rPr kumimoji="1" lang="en-US" altLang="ja-JP" sz="2000" dirty="0"/>
                </a:br>
                <a:r>
                  <a:rPr kumimoji="1" lang="en-US" altLang="ja-JP" sz="2000" dirty="0"/>
                  <a:t>		</a:t>
                </a:r>
                <a:r>
                  <a:rPr kumimoji="1" lang="ja-JP" altLang="en-US" sz="2000" dirty="0"/>
                  <a:t>時間 </a:t>
                </a:r>
                <a14:m>
                  <m:oMath xmlns:m="http://schemas.openxmlformats.org/officeDocument/2006/math">
                    <m:r>
                      <a:rPr kumimoji="1" lang="en-US" altLang="ja-JP" sz="2000" b="0" i="1" smtClean="0">
                        <a:latin typeface="Cambria Math" panose="02040503050406030204" pitchFamily="18" charset="0"/>
                      </a:rPr>
                      <m:t>𝑚</m:t>
                    </m:r>
                  </m:oMath>
                </a14:m>
                <a:r>
                  <a:rPr kumimoji="1" lang="en-US" altLang="ja-JP" sz="2000" dirty="0"/>
                  <a:t> </a:t>
                </a:r>
                <a:r>
                  <a:rPr kumimoji="1" lang="ja-JP" altLang="en-US" sz="2000" dirty="0"/>
                  <a:t>ステップ分を指定回マスキング</a:t>
                </a:r>
                <a:endParaRPr kumimoji="1" lang="en-US" altLang="ja-JP" sz="2000" dirty="0"/>
              </a:p>
              <a:p>
                <a:r>
                  <a:rPr kumimoji="1" lang="en-US" altLang="ja-JP" sz="2000" dirty="0"/>
                  <a:t>	</a:t>
                </a:r>
                <a:r>
                  <a:rPr kumimoji="1" lang="ja-JP" altLang="en-US" sz="2000" dirty="0"/>
                  <a:t>・</a:t>
                </a:r>
                <a:r>
                  <a:rPr kumimoji="1" lang="en-US" altLang="ja-JP" sz="2000" dirty="0"/>
                  <a:t>Time Warping:</a:t>
                </a:r>
                <a:br>
                  <a:rPr kumimoji="1" lang="en-US" altLang="ja-JP" sz="2000" dirty="0"/>
                </a:br>
                <a:r>
                  <a:rPr kumimoji="1" lang="en-US" altLang="ja-JP" sz="2000" dirty="0"/>
                  <a:t>		</a:t>
                </a:r>
                <a:r>
                  <a:rPr kumimoji="1" lang="ja-JP" altLang="en-US" sz="2000" dirty="0"/>
                  <a:t>時間方向の変調を行う</a:t>
                </a:r>
                <a:endParaRPr kumimoji="1" lang="en-US" altLang="ja-JP" sz="2400" dirty="0"/>
              </a:p>
              <a:p>
                <a:endParaRPr kumimoji="1" lang="ja-JP" altLang="en-US" sz="1600" dirty="0"/>
              </a:p>
            </p:txBody>
          </p:sp>
        </mc:Choice>
        <mc:Fallback>
          <p:sp>
            <p:nvSpPr>
              <p:cNvPr id="13" name="テキスト ボックス 12">
                <a:extLst>
                  <a:ext uri="{FF2B5EF4-FFF2-40B4-BE49-F238E27FC236}">
                    <a16:creationId xmlns:a16="http://schemas.microsoft.com/office/drawing/2014/main" id="{76EADE3C-05FF-4032-8AD5-7C438B73F291}"/>
                  </a:ext>
                </a:extLst>
              </p:cNvPr>
              <p:cNvSpPr txBox="1">
                <a:spLocks noRot="1" noChangeAspect="1" noMove="1" noResize="1" noEditPoints="1" noAdjustHandles="1" noChangeArrowheads="1" noChangeShapeType="1" noTextEdit="1"/>
              </p:cNvSpPr>
              <p:nvPr/>
            </p:nvSpPr>
            <p:spPr>
              <a:xfrm>
                <a:off x="813315" y="1510748"/>
                <a:ext cx="7511473" cy="2862322"/>
              </a:xfrm>
              <a:prstGeom prst="rect">
                <a:avLst/>
              </a:prstGeom>
              <a:blipFill>
                <a:blip r:embed="rId3"/>
                <a:stretch>
                  <a:fillRect l="-811" t="-1706"/>
                </a:stretch>
              </a:blipFill>
            </p:spPr>
            <p:txBody>
              <a:bodyPr/>
              <a:lstStyle/>
              <a:p>
                <a:r>
                  <a:rPr lang="ja-JP" altLang="en-US">
                    <a:noFill/>
                  </a:rPr>
                  <a:t> </a:t>
                </a:r>
              </a:p>
            </p:txBody>
          </p:sp>
        </mc:Fallback>
      </mc:AlternateContent>
      <p:grpSp>
        <p:nvGrpSpPr>
          <p:cNvPr id="18" name="グループ化 17">
            <a:extLst>
              <a:ext uri="{FF2B5EF4-FFF2-40B4-BE49-F238E27FC236}">
                <a16:creationId xmlns:a16="http://schemas.microsoft.com/office/drawing/2014/main" id="{F9C2BFCD-9D39-4DC0-A915-448B92CCA95D}"/>
              </a:ext>
            </a:extLst>
          </p:cNvPr>
          <p:cNvGrpSpPr/>
          <p:nvPr/>
        </p:nvGrpSpPr>
        <p:grpSpPr>
          <a:xfrm>
            <a:off x="1921442" y="4239812"/>
            <a:ext cx="5295218" cy="2214880"/>
            <a:chOff x="1849120" y="1477790"/>
            <a:chExt cx="5295218" cy="2214880"/>
          </a:xfrm>
        </p:grpSpPr>
        <p:grpSp>
          <p:nvGrpSpPr>
            <p:cNvPr id="19" name="グループ化 18">
              <a:extLst>
                <a:ext uri="{FF2B5EF4-FFF2-40B4-BE49-F238E27FC236}">
                  <a16:creationId xmlns:a16="http://schemas.microsoft.com/office/drawing/2014/main" id="{4FFDEB4A-D92A-4B5F-A8F0-90C2B9C9A562}"/>
                </a:ext>
              </a:extLst>
            </p:cNvPr>
            <p:cNvGrpSpPr/>
            <p:nvPr/>
          </p:nvGrpSpPr>
          <p:grpSpPr>
            <a:xfrm>
              <a:off x="1849120" y="1477790"/>
              <a:ext cx="5295218" cy="2214880"/>
              <a:chOff x="1849120" y="1477790"/>
              <a:chExt cx="5295218" cy="2214880"/>
            </a:xfrm>
          </p:grpSpPr>
          <p:pic>
            <p:nvPicPr>
              <p:cNvPr id="22" name="図 21" descr="タイムライン が含まれている画像&#10;&#10;自動的に生成された説明">
                <a:extLst>
                  <a:ext uri="{FF2B5EF4-FFF2-40B4-BE49-F238E27FC236}">
                    <a16:creationId xmlns:a16="http://schemas.microsoft.com/office/drawing/2014/main" id="{64CD0988-67A0-43EB-8FA0-6ED03E995ECE}"/>
                  </a:ext>
                </a:extLst>
              </p:cNvPr>
              <p:cNvPicPr>
                <a:picLocks noChangeAspect="1"/>
              </p:cNvPicPr>
              <p:nvPr/>
            </p:nvPicPr>
            <p:blipFill rotWithShape="1">
              <a:blip r:embed="rId4">
                <a:extLst>
                  <a:ext uri="{28A0092B-C50C-407E-A947-70E740481C1C}">
                    <a14:useLocalDpi xmlns:a14="http://schemas.microsoft.com/office/drawing/2010/main" val="0"/>
                  </a:ext>
                </a:extLst>
              </a:blip>
              <a:srcRect l="5333" t="37445" r="7803" b="38333"/>
              <a:stretch/>
            </p:blipFill>
            <p:spPr>
              <a:xfrm>
                <a:off x="1849120" y="2585230"/>
                <a:ext cx="5295218" cy="1107440"/>
              </a:xfrm>
              <a:prstGeom prst="rect">
                <a:avLst/>
              </a:prstGeom>
            </p:spPr>
          </p:pic>
          <p:pic>
            <p:nvPicPr>
              <p:cNvPr id="23" name="図 22" descr="グラフィカル ユーザー インターフェイス が含まれている画像&#10;&#10;自動的に生成された説明">
                <a:extLst>
                  <a:ext uri="{FF2B5EF4-FFF2-40B4-BE49-F238E27FC236}">
                    <a16:creationId xmlns:a16="http://schemas.microsoft.com/office/drawing/2014/main" id="{6C2AA09E-AD7B-47F7-8B2C-504BE374F1BA}"/>
                  </a:ext>
                </a:extLst>
              </p:cNvPr>
              <p:cNvPicPr>
                <a:picLocks noChangeAspect="1"/>
              </p:cNvPicPr>
              <p:nvPr/>
            </p:nvPicPr>
            <p:blipFill rotWithShape="1">
              <a:blip r:embed="rId5">
                <a:extLst>
                  <a:ext uri="{28A0092B-C50C-407E-A947-70E740481C1C}">
                    <a14:useLocalDpi xmlns:a14="http://schemas.microsoft.com/office/drawing/2010/main" val="0"/>
                  </a:ext>
                </a:extLst>
              </a:blip>
              <a:srcRect l="5333" t="37445" r="7803" b="38333"/>
              <a:stretch/>
            </p:blipFill>
            <p:spPr>
              <a:xfrm>
                <a:off x="1849120" y="1477790"/>
                <a:ext cx="5295218" cy="1107440"/>
              </a:xfrm>
              <a:prstGeom prst="rect">
                <a:avLst/>
              </a:prstGeom>
            </p:spPr>
          </p:pic>
        </p:grpSp>
        <p:sp>
          <p:nvSpPr>
            <p:cNvPr id="20" name="テキスト ボックス 19">
              <a:extLst>
                <a:ext uri="{FF2B5EF4-FFF2-40B4-BE49-F238E27FC236}">
                  <a16:creationId xmlns:a16="http://schemas.microsoft.com/office/drawing/2014/main" id="{6EFE9BC5-34F0-495F-A322-0B279957698D}"/>
                </a:ext>
              </a:extLst>
            </p:cNvPr>
            <p:cNvSpPr txBox="1"/>
            <p:nvPr/>
          </p:nvSpPr>
          <p:spPr>
            <a:xfrm>
              <a:off x="3759200" y="147779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original</a:t>
              </a:r>
              <a:endParaRPr kumimoji="1" lang="ja-JP" altLang="en-US" dirty="0">
                <a:solidFill>
                  <a:schemeClr val="bg1">
                    <a:lumMod val="95000"/>
                    <a:lumOff val="5000"/>
                  </a:schemeClr>
                </a:solidFill>
              </a:endParaRPr>
            </a:p>
          </p:txBody>
        </p:sp>
        <p:sp>
          <p:nvSpPr>
            <p:cNvPr id="21" name="テキスト ボックス 20">
              <a:extLst>
                <a:ext uri="{FF2B5EF4-FFF2-40B4-BE49-F238E27FC236}">
                  <a16:creationId xmlns:a16="http://schemas.microsoft.com/office/drawing/2014/main" id="{2FD934DF-53C2-42FC-9F25-AD51C993CF19}"/>
                </a:ext>
              </a:extLst>
            </p:cNvPr>
            <p:cNvSpPr txBox="1"/>
            <p:nvPr/>
          </p:nvSpPr>
          <p:spPr>
            <a:xfrm>
              <a:off x="3759200" y="258523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augmented</a:t>
              </a:r>
              <a:endParaRPr kumimoji="1" lang="ja-JP" altLang="en-US" dirty="0">
                <a:solidFill>
                  <a:schemeClr val="bg1">
                    <a:lumMod val="95000"/>
                    <a:lumOff val="5000"/>
                  </a:schemeClr>
                </a:solidFill>
              </a:endParaRPr>
            </a:p>
          </p:txBody>
        </p:sp>
      </p:grpSp>
      <p:sp>
        <p:nvSpPr>
          <p:cNvPr id="8" name="テキスト ボックス 7">
            <a:extLst>
              <a:ext uri="{FF2B5EF4-FFF2-40B4-BE49-F238E27FC236}">
                <a16:creationId xmlns:a16="http://schemas.microsoft.com/office/drawing/2014/main" id="{BE862DBB-77A9-4480-80F1-BB6EB59E120D}"/>
              </a:ext>
            </a:extLst>
          </p:cNvPr>
          <p:cNvSpPr txBox="1"/>
          <p:nvPr/>
        </p:nvSpPr>
        <p:spPr>
          <a:xfrm>
            <a:off x="7216660" y="4931753"/>
            <a:ext cx="2001520" cy="1200329"/>
          </a:xfrm>
          <a:prstGeom prst="rect">
            <a:avLst/>
          </a:prstGeom>
          <a:noFill/>
        </p:spPr>
        <p:txBody>
          <a:bodyPr wrap="square" rtlCol="0">
            <a:spAutoFit/>
          </a:bodyPr>
          <a:lstStyle/>
          <a:p>
            <a:r>
              <a:rPr kumimoji="1" lang="en-US" altLang="ja-JP" sz="800" dirty="0"/>
              <a:t>Park, Daniel S. and Chan, William and Zhang, Yu and Chiu, Chung-Cheng and </a:t>
            </a:r>
            <a:r>
              <a:rPr kumimoji="1" lang="en-US" altLang="ja-JP" sz="800" dirty="0" err="1"/>
              <a:t>Zoph</a:t>
            </a:r>
            <a:r>
              <a:rPr kumimoji="1" lang="en-US" altLang="ja-JP" sz="800" dirty="0"/>
              <a:t>, Barret and </a:t>
            </a:r>
            <a:r>
              <a:rPr kumimoji="1" lang="en-US" altLang="ja-JP" sz="800" dirty="0" err="1"/>
              <a:t>Cubuk</a:t>
            </a:r>
            <a:r>
              <a:rPr kumimoji="1" lang="en-US" altLang="ja-JP" sz="800" dirty="0"/>
              <a:t>, </a:t>
            </a:r>
            <a:r>
              <a:rPr kumimoji="1" lang="en-US" altLang="ja-JP" sz="800" dirty="0" err="1"/>
              <a:t>Ekin</a:t>
            </a:r>
            <a:r>
              <a:rPr kumimoji="1" lang="en-US" altLang="ja-JP" sz="800" dirty="0"/>
              <a:t> D. and Le, Quoc V.</a:t>
            </a:r>
          </a:p>
          <a:p>
            <a:endParaRPr kumimoji="1" lang="en-US" altLang="ja-JP" sz="800" dirty="0"/>
          </a:p>
          <a:p>
            <a:r>
              <a:rPr kumimoji="1" lang="en-US" altLang="ja-JP" sz="800" dirty="0" err="1"/>
              <a:t>SpecAugment</a:t>
            </a:r>
            <a:r>
              <a:rPr kumimoji="1" lang="en-US" altLang="ja-JP" sz="800" dirty="0"/>
              <a:t>: A Simple Data Augmentation Method for Automatic Speech Recognition,</a:t>
            </a:r>
          </a:p>
          <a:p>
            <a:r>
              <a:rPr kumimoji="1" lang="en-US" altLang="ja-JP" sz="800" dirty="0" err="1"/>
              <a:t>Interspeech</a:t>
            </a:r>
            <a:r>
              <a:rPr kumimoji="1" lang="en-US" altLang="ja-JP" sz="800" dirty="0"/>
              <a:t> 2019</a:t>
            </a:r>
          </a:p>
        </p:txBody>
      </p:sp>
      <p:grpSp>
        <p:nvGrpSpPr>
          <p:cNvPr id="12" name="グループ化 11">
            <a:extLst>
              <a:ext uri="{FF2B5EF4-FFF2-40B4-BE49-F238E27FC236}">
                <a16:creationId xmlns:a16="http://schemas.microsoft.com/office/drawing/2014/main" id="{B4724438-5988-43A4-B531-C6CFC02EFFD5}"/>
              </a:ext>
            </a:extLst>
          </p:cNvPr>
          <p:cNvGrpSpPr/>
          <p:nvPr/>
        </p:nvGrpSpPr>
        <p:grpSpPr>
          <a:xfrm>
            <a:off x="0" y="5321358"/>
            <a:ext cx="1718483" cy="1284906"/>
            <a:chOff x="4498428" y="5197324"/>
            <a:chExt cx="1718483" cy="1284906"/>
          </a:xfrm>
        </p:grpSpPr>
        <p:cxnSp>
          <p:nvCxnSpPr>
            <p:cNvPr id="14" name="直線矢印コネクタ 13">
              <a:extLst>
                <a:ext uri="{FF2B5EF4-FFF2-40B4-BE49-F238E27FC236}">
                  <a16:creationId xmlns:a16="http://schemas.microsoft.com/office/drawing/2014/main" id="{F775EB12-A8DC-462F-9D5D-2E2CBBB71931}"/>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5" name="グループ化 14">
              <a:extLst>
                <a:ext uri="{FF2B5EF4-FFF2-40B4-BE49-F238E27FC236}">
                  <a16:creationId xmlns:a16="http://schemas.microsoft.com/office/drawing/2014/main" id="{62AFD45E-6CD3-4142-88CD-FC466F414A8E}"/>
                </a:ext>
              </a:extLst>
            </p:cNvPr>
            <p:cNvGrpSpPr/>
            <p:nvPr/>
          </p:nvGrpSpPr>
          <p:grpSpPr>
            <a:xfrm>
              <a:off x="4498428" y="5373613"/>
              <a:ext cx="1718483" cy="1108617"/>
              <a:chOff x="4498428" y="5373613"/>
              <a:chExt cx="1718483" cy="1108617"/>
            </a:xfrm>
          </p:grpSpPr>
          <p:cxnSp>
            <p:nvCxnSpPr>
              <p:cNvPr id="16" name="直線矢印コネクタ 15">
                <a:extLst>
                  <a:ext uri="{FF2B5EF4-FFF2-40B4-BE49-F238E27FC236}">
                    <a16:creationId xmlns:a16="http://schemas.microsoft.com/office/drawing/2014/main" id="{096AF18B-876D-4915-AE07-3416E762646C}"/>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7" name="テキスト ボックス 16">
                <a:extLst>
                  <a:ext uri="{FF2B5EF4-FFF2-40B4-BE49-F238E27FC236}">
                    <a16:creationId xmlns:a16="http://schemas.microsoft.com/office/drawing/2014/main" id="{71898009-9004-4383-A11C-97B52DDE935C}"/>
                  </a:ext>
                </a:extLst>
              </p:cNvPr>
              <p:cNvSpPr txBox="1"/>
              <p:nvPr/>
            </p:nvSpPr>
            <p:spPr>
              <a:xfrm>
                <a:off x="5423338" y="6112898"/>
                <a:ext cx="793572" cy="369332"/>
              </a:xfrm>
              <a:prstGeom prst="rect">
                <a:avLst/>
              </a:prstGeom>
              <a:noFill/>
            </p:spPr>
            <p:txBody>
              <a:bodyPr wrap="square" rtlCol="0">
                <a:spAutoFit/>
              </a:bodyPr>
              <a:lstStyle/>
              <a:p>
                <a:pPr algn="ctr"/>
                <a:r>
                  <a:rPr kumimoji="1" lang="ja-JP" altLang="en-US" dirty="0"/>
                  <a:t>時間</a:t>
                </a:r>
              </a:p>
            </p:txBody>
          </p:sp>
          <p:sp>
            <p:nvSpPr>
              <p:cNvPr id="24" name="テキスト ボックス 23">
                <a:extLst>
                  <a:ext uri="{FF2B5EF4-FFF2-40B4-BE49-F238E27FC236}">
                    <a16:creationId xmlns:a16="http://schemas.microsoft.com/office/drawing/2014/main" id="{5C5B2A9A-8E2A-4964-A275-3C29CA8A41AF}"/>
                  </a:ext>
                </a:extLst>
              </p:cNvPr>
              <p:cNvSpPr txBox="1"/>
              <p:nvPr/>
            </p:nvSpPr>
            <p:spPr>
              <a:xfrm>
                <a:off x="4498428" y="5373613"/>
                <a:ext cx="1024800" cy="369332"/>
              </a:xfrm>
              <a:prstGeom prst="rect">
                <a:avLst/>
              </a:prstGeom>
              <a:noFill/>
            </p:spPr>
            <p:txBody>
              <a:bodyPr wrap="square" rtlCol="0">
                <a:spAutoFit/>
              </a:bodyPr>
              <a:lstStyle/>
              <a:p>
                <a:pPr algn="ctr"/>
                <a:r>
                  <a:rPr kumimoji="1" lang="ja-JP" altLang="en-US" dirty="0"/>
                  <a:t>周波数</a:t>
                </a:r>
              </a:p>
            </p:txBody>
          </p:sp>
        </p:grpSp>
      </p:grpSp>
    </p:spTree>
    <p:extLst>
      <p:ext uri="{BB962C8B-B14F-4D97-AF65-F5344CB8AC3E}">
        <p14:creationId xmlns:p14="http://schemas.microsoft.com/office/powerpoint/2010/main" val="3820573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400" dirty="0"/>
              <a:t>数値実験</a:t>
            </a:r>
            <a:endParaRPr lang="en-US" altLang="ja-JP" sz="4400"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6" name="コンテンツ プレースホルダー 2">
            <a:extLst>
              <a:ext uri="{FF2B5EF4-FFF2-40B4-BE49-F238E27FC236}">
                <a16:creationId xmlns:a16="http://schemas.microsoft.com/office/drawing/2014/main" id="{F4D8128B-897F-41AA-957D-ED67E53F0391}"/>
              </a:ext>
            </a:extLst>
          </p:cNvPr>
          <p:cNvSpPr txBox="1">
            <a:spLocks/>
          </p:cNvSpPr>
          <p:nvPr/>
        </p:nvSpPr>
        <p:spPr>
          <a:xfrm>
            <a:off x="856060" y="2375543"/>
            <a:ext cx="7632730" cy="914120"/>
          </a:xfrm>
          <a:prstGeom prst="rect">
            <a:avLst/>
          </a:prstGeom>
          <a:ln w="28575">
            <a:solidFill>
              <a:schemeClr val="tx1"/>
            </a:solid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en-US" altLang="ja-JP" sz="2000" cap="none" dirty="0">
                <a:solidFill>
                  <a:schemeClr val="accent4">
                    <a:lumMod val="60000"/>
                    <a:lumOff val="40000"/>
                  </a:schemeClr>
                </a:solidFill>
              </a:rPr>
              <a:t>drinking</a:t>
            </a:r>
            <a:r>
              <a:rPr lang="ja-JP" altLang="en-US" sz="2000" cap="none" dirty="0"/>
              <a:t>　</a:t>
            </a:r>
            <a:r>
              <a:rPr lang="en-US" altLang="ja-JP" sz="2000" cap="none" dirty="0">
                <a:solidFill>
                  <a:schemeClr val="accent1">
                    <a:lumMod val="60000"/>
                    <a:lumOff val="40000"/>
                  </a:schemeClr>
                </a:solidFill>
              </a:rPr>
              <a:t>eating meal</a:t>
            </a:r>
            <a:r>
              <a:rPr lang="ja-JP" altLang="en-US" sz="2000" cap="none" dirty="0"/>
              <a:t>　</a:t>
            </a:r>
            <a:r>
              <a:rPr lang="en-US" altLang="ja-JP" sz="2000" cap="none" dirty="0">
                <a:solidFill>
                  <a:srgbClr val="00B0F0"/>
                </a:solidFill>
              </a:rPr>
              <a:t>washing face</a:t>
            </a:r>
            <a:r>
              <a:rPr lang="ja-JP" altLang="en-US" sz="2000" cap="none" dirty="0"/>
              <a:t>　</a:t>
            </a:r>
            <a:r>
              <a:rPr lang="en-US" altLang="ja-JP" sz="2000" cap="none" dirty="0">
                <a:solidFill>
                  <a:schemeClr val="accent3">
                    <a:lumMod val="60000"/>
                    <a:lumOff val="40000"/>
                  </a:schemeClr>
                </a:solidFill>
              </a:rPr>
              <a:t>gardening</a:t>
            </a:r>
            <a:r>
              <a:rPr lang="ja-JP" altLang="en-US" sz="2000" cap="none" dirty="0"/>
              <a:t>　</a:t>
            </a:r>
            <a:r>
              <a:rPr lang="en-US" altLang="ja-JP" sz="2000" cap="none" dirty="0">
                <a:solidFill>
                  <a:schemeClr val="accent6">
                    <a:lumMod val="60000"/>
                    <a:lumOff val="40000"/>
                  </a:schemeClr>
                </a:solidFill>
              </a:rPr>
              <a:t>fighting</a:t>
            </a:r>
          </a:p>
        </p:txBody>
      </p:sp>
      <p:sp>
        <p:nvSpPr>
          <p:cNvPr id="4" name="テキスト ボックス 3">
            <a:extLst>
              <a:ext uri="{FF2B5EF4-FFF2-40B4-BE49-F238E27FC236}">
                <a16:creationId xmlns:a16="http://schemas.microsoft.com/office/drawing/2014/main" id="{26FCD0C2-BCD8-4402-B4F8-D7A939401FFA}"/>
              </a:ext>
            </a:extLst>
          </p:cNvPr>
          <p:cNvSpPr txBox="1"/>
          <p:nvPr/>
        </p:nvSpPr>
        <p:spPr>
          <a:xfrm>
            <a:off x="856059" y="3421702"/>
            <a:ext cx="7632730" cy="830997"/>
          </a:xfrm>
          <a:prstGeom prst="rect">
            <a:avLst/>
          </a:prstGeom>
          <a:noFill/>
        </p:spPr>
        <p:txBody>
          <a:bodyPr wrap="square" rtlCol="0">
            <a:spAutoFit/>
          </a:bodyPr>
          <a:lstStyle/>
          <a:p>
            <a:r>
              <a:rPr kumimoji="1" lang="ja-JP" altLang="en-US" sz="2400" dirty="0"/>
              <a:t>のデータのみを用いた </a:t>
            </a:r>
            <a:r>
              <a:rPr kumimoji="1" lang="en-US" altLang="ja-JP" sz="2400" dirty="0"/>
              <a:t>5 </a:t>
            </a:r>
            <a:r>
              <a:rPr kumimoji="1" lang="ja-JP" altLang="en-US" sz="2400" dirty="0"/>
              <a:t>クラスの分類問題</a:t>
            </a:r>
            <a:endParaRPr kumimoji="1" lang="en-US" altLang="ja-JP" sz="2400" dirty="0"/>
          </a:p>
          <a:p>
            <a:endParaRPr kumimoji="1" lang="ja-JP" altLang="en-US" sz="2400" dirty="0"/>
          </a:p>
        </p:txBody>
      </p:sp>
      <p:sp>
        <p:nvSpPr>
          <p:cNvPr id="5" name="正方形/長方形 4">
            <a:extLst>
              <a:ext uri="{FF2B5EF4-FFF2-40B4-BE49-F238E27FC236}">
                <a16:creationId xmlns:a16="http://schemas.microsoft.com/office/drawing/2014/main" id="{09A75D42-2483-452C-8232-CD2D7C546967}"/>
              </a:ext>
            </a:extLst>
          </p:cNvPr>
          <p:cNvSpPr/>
          <p:nvPr/>
        </p:nvSpPr>
        <p:spPr>
          <a:xfrm>
            <a:off x="2734654" y="4058270"/>
            <a:ext cx="1358781" cy="1480025"/>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u="sng" dirty="0">
                <a:solidFill>
                  <a:schemeClr val="bg1">
                    <a:lumMod val="75000"/>
                    <a:lumOff val="25000"/>
                  </a:schemeClr>
                </a:solidFill>
              </a:rPr>
              <a:t>Input</a:t>
            </a:r>
          </a:p>
          <a:p>
            <a:pPr algn="ctr"/>
            <a:endParaRPr kumimoji="1" lang="en-US" altLang="ja-JP" b="1" u="sng" dirty="0">
              <a:solidFill>
                <a:schemeClr val="bg1">
                  <a:lumMod val="75000"/>
                  <a:lumOff val="25000"/>
                </a:schemeClr>
              </a:solidFill>
            </a:endParaRPr>
          </a:p>
          <a:p>
            <a:pPr algn="ctr"/>
            <a:r>
              <a:rPr kumimoji="1" lang="ja-JP" altLang="en-US" dirty="0">
                <a:solidFill>
                  <a:schemeClr val="bg1">
                    <a:lumMod val="75000"/>
                    <a:lumOff val="25000"/>
                  </a:schemeClr>
                </a:solidFill>
              </a:rPr>
              <a:t>音声</a:t>
            </a:r>
            <a:endParaRPr kumimoji="1" lang="en-US" altLang="ja-JP" dirty="0">
              <a:solidFill>
                <a:schemeClr val="bg1">
                  <a:lumMod val="75000"/>
                  <a:lumOff val="25000"/>
                </a:schemeClr>
              </a:solidFill>
            </a:endParaRPr>
          </a:p>
          <a:p>
            <a:pPr algn="ctr"/>
            <a:r>
              <a:rPr kumimoji="1" lang="en-US" altLang="ja-JP" sz="1200" dirty="0">
                <a:solidFill>
                  <a:schemeClr val="bg1">
                    <a:lumMod val="75000"/>
                    <a:lumOff val="25000"/>
                  </a:schemeClr>
                </a:solidFill>
              </a:rPr>
              <a:t>or</a:t>
            </a:r>
          </a:p>
          <a:p>
            <a:pPr algn="ctr"/>
            <a:r>
              <a:rPr kumimoji="1" lang="ja-JP" altLang="en-US" sz="1400" b="1" dirty="0">
                <a:solidFill>
                  <a:schemeClr val="bg1">
                    <a:lumMod val="75000"/>
                    <a:lumOff val="25000"/>
                  </a:schemeClr>
                </a:solidFill>
              </a:rPr>
              <a:t>キャプション</a:t>
            </a:r>
          </a:p>
        </p:txBody>
      </p:sp>
      <p:sp>
        <p:nvSpPr>
          <p:cNvPr id="9" name="正方形/長方形 8">
            <a:extLst>
              <a:ext uri="{FF2B5EF4-FFF2-40B4-BE49-F238E27FC236}">
                <a16:creationId xmlns:a16="http://schemas.microsoft.com/office/drawing/2014/main" id="{0554629B-82C4-4535-87E0-3E783750C689}"/>
              </a:ext>
            </a:extLst>
          </p:cNvPr>
          <p:cNvSpPr/>
          <p:nvPr/>
        </p:nvSpPr>
        <p:spPr>
          <a:xfrm>
            <a:off x="5050567" y="4061222"/>
            <a:ext cx="1358781" cy="1480025"/>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u="sng" dirty="0">
                <a:solidFill>
                  <a:schemeClr val="bg1">
                    <a:lumMod val="75000"/>
                    <a:lumOff val="25000"/>
                  </a:schemeClr>
                </a:solidFill>
              </a:rPr>
              <a:t>Output</a:t>
            </a:r>
          </a:p>
          <a:p>
            <a:pPr algn="ctr"/>
            <a:endParaRPr kumimoji="1" lang="en-US" altLang="ja-JP" b="1" u="sng" dirty="0">
              <a:solidFill>
                <a:schemeClr val="bg1">
                  <a:lumMod val="75000"/>
                  <a:lumOff val="25000"/>
                </a:schemeClr>
              </a:solidFill>
            </a:endParaRPr>
          </a:p>
          <a:p>
            <a:pPr algn="ctr"/>
            <a:r>
              <a:rPr kumimoji="1" lang="ja-JP" altLang="en-US" dirty="0">
                <a:solidFill>
                  <a:schemeClr val="bg1">
                    <a:lumMod val="75000"/>
                    <a:lumOff val="25000"/>
                  </a:schemeClr>
                </a:solidFill>
              </a:rPr>
              <a:t>動作ラベル</a:t>
            </a:r>
          </a:p>
        </p:txBody>
      </p:sp>
      <p:sp>
        <p:nvSpPr>
          <p:cNvPr id="11" name="テキスト ボックス 10">
            <a:extLst>
              <a:ext uri="{FF2B5EF4-FFF2-40B4-BE49-F238E27FC236}">
                <a16:creationId xmlns:a16="http://schemas.microsoft.com/office/drawing/2014/main" id="{1110D887-3433-423D-A9A7-82556339377D}"/>
              </a:ext>
            </a:extLst>
          </p:cNvPr>
          <p:cNvSpPr txBox="1"/>
          <p:nvPr/>
        </p:nvSpPr>
        <p:spPr>
          <a:xfrm>
            <a:off x="579120" y="2023570"/>
            <a:ext cx="1676400" cy="369332"/>
          </a:xfrm>
          <a:prstGeom prst="rect">
            <a:avLst/>
          </a:prstGeom>
          <a:noFill/>
        </p:spPr>
        <p:txBody>
          <a:bodyPr wrap="square">
            <a:spAutoFit/>
          </a:bodyPr>
          <a:lstStyle/>
          <a:p>
            <a:pPr algn="ctr"/>
            <a:r>
              <a:rPr kumimoji="1" lang="ja-JP" altLang="en-US" b="1" u="sng" dirty="0"/>
              <a:t>動作ラベル</a:t>
            </a:r>
            <a:endParaRPr kumimoji="1" lang="en-US" altLang="ja-JP" b="1" u="sng" dirty="0"/>
          </a:p>
        </p:txBody>
      </p:sp>
    </p:spTree>
    <p:extLst>
      <p:ext uri="{BB962C8B-B14F-4D97-AF65-F5344CB8AC3E}">
        <p14:creationId xmlns:p14="http://schemas.microsoft.com/office/powerpoint/2010/main" val="1711041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400" dirty="0"/>
              <a:t>数値実験</a:t>
            </a:r>
            <a:endParaRPr lang="en-US" altLang="ja-JP" sz="4400" dirty="0">
              <a:solidFill>
                <a:schemeClr val="tx1">
                  <a:lumMod val="95000"/>
                </a:schemeClr>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920470" cy="4323476"/>
          </a:xfrm>
        </p:spPr>
        <p:txBody>
          <a:bodyPr anchor="t">
            <a:normAutofit/>
          </a:bodyPr>
          <a:lstStyle/>
          <a:p>
            <a:pPr marL="385754" indent="-385754">
              <a:buAutoNum type="arabicPeriod"/>
            </a:pPr>
            <a:r>
              <a:rPr lang="ja-JP" altLang="en-US" sz="2800" dirty="0">
                <a:solidFill>
                  <a:srgbClr val="F4B54B"/>
                </a:solidFill>
              </a:rPr>
              <a:t>音声を入力とする動作ラベル推定</a:t>
            </a:r>
            <a:endParaRPr lang="en-US" altLang="ja-JP" sz="2800" cap="none" dirty="0">
              <a:solidFill>
                <a:srgbClr val="F4B54B"/>
              </a:solidFill>
            </a:endParaRPr>
          </a:p>
          <a:p>
            <a:pPr marL="0" indent="0">
              <a:buNone/>
            </a:pPr>
            <a:endParaRPr lang="en-US" altLang="ja-JP" sz="2800" cap="none" dirty="0">
              <a:solidFill>
                <a:schemeClr val="tx1">
                  <a:lumMod val="95000"/>
                </a:schemeClr>
              </a:solidFill>
            </a:endParaRPr>
          </a:p>
          <a:p>
            <a:pPr marL="0" indent="0">
              <a:buNone/>
            </a:pPr>
            <a:endParaRPr lang="en-US" altLang="ja-JP" sz="2800" cap="none" dirty="0">
              <a:solidFill>
                <a:schemeClr val="tx1">
                  <a:lumMod val="95000"/>
                </a:schemeClr>
              </a:solidFill>
            </a:endParaRPr>
          </a:p>
          <a:p>
            <a:pPr marL="385754" indent="-385754">
              <a:buAutoNum type="arabicPeriod" startAt="2"/>
            </a:pPr>
            <a:r>
              <a:rPr lang="ja-JP" altLang="en-US" sz="2800" dirty="0">
                <a:solidFill>
                  <a:schemeClr val="bg1">
                    <a:lumMod val="50000"/>
                    <a:lumOff val="50000"/>
                  </a:schemeClr>
                </a:solidFill>
              </a:rPr>
              <a:t>キャプションを入力とする動作ラベル推定</a:t>
            </a:r>
            <a:endParaRPr lang="en-US" altLang="ja-JP" sz="2800" dirty="0">
              <a:solidFill>
                <a:schemeClr val="bg1">
                  <a:lumMod val="50000"/>
                  <a:lumOff val="50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Tree>
    <p:extLst>
      <p:ext uri="{BB962C8B-B14F-4D97-AF65-F5344CB8AC3E}">
        <p14:creationId xmlns:p14="http://schemas.microsoft.com/office/powerpoint/2010/main" val="62234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pic>
        <p:nvPicPr>
          <p:cNvPr id="4" name="図 3" descr="グラフ, 折れ線グラフ&#10;&#10;自動的に生成された説明">
            <a:extLst>
              <a:ext uri="{FF2B5EF4-FFF2-40B4-BE49-F238E27FC236}">
                <a16:creationId xmlns:a16="http://schemas.microsoft.com/office/drawing/2014/main" id="{461F029C-7A82-4065-BDA0-3E33BDB896F2}"/>
              </a:ext>
            </a:extLst>
          </p:cNvPr>
          <p:cNvPicPr>
            <a:picLocks noChangeAspect="1"/>
          </p:cNvPicPr>
          <p:nvPr/>
        </p:nvPicPr>
        <p:blipFill rotWithShape="1">
          <a:blip r:embed="rId3">
            <a:extLst>
              <a:ext uri="{28A0092B-C50C-407E-A947-70E740481C1C}">
                <a14:useLocalDpi xmlns:a14="http://schemas.microsoft.com/office/drawing/2010/main" val="0"/>
              </a:ext>
            </a:extLst>
          </a:blip>
          <a:srcRect l="5434" r="50000"/>
          <a:stretch/>
        </p:blipFill>
        <p:spPr>
          <a:xfrm>
            <a:off x="1151861" y="1819314"/>
            <a:ext cx="2218660" cy="1377543"/>
          </a:xfrm>
          <a:prstGeom prst="rect">
            <a:avLst/>
          </a:prstGeom>
        </p:spPr>
      </p:pic>
      <p:pic>
        <p:nvPicPr>
          <p:cNvPr id="8" name="図 7" descr="グラフ, 折れ線グラフ&#10;&#10;自動的に生成された説明">
            <a:extLst>
              <a:ext uri="{FF2B5EF4-FFF2-40B4-BE49-F238E27FC236}">
                <a16:creationId xmlns:a16="http://schemas.microsoft.com/office/drawing/2014/main" id="{DF4C85CC-D3DF-4880-A57E-5B3267A9D24B}"/>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23929"/>
          <a:stretch/>
        </p:blipFill>
        <p:spPr>
          <a:xfrm>
            <a:off x="1151861" y="3338897"/>
            <a:ext cx="1675405" cy="1377543"/>
          </a:xfrm>
          <a:prstGeom prst="rect">
            <a:avLst/>
          </a:prstGeom>
        </p:spPr>
      </p:pic>
      <p:pic>
        <p:nvPicPr>
          <p:cNvPr id="9" name="図 8" descr="グラフ, 折れ線グラフ&#10;&#10;自動的に生成された説明">
            <a:extLst>
              <a:ext uri="{FF2B5EF4-FFF2-40B4-BE49-F238E27FC236}">
                <a16:creationId xmlns:a16="http://schemas.microsoft.com/office/drawing/2014/main" id="{672B10B1-CD85-43F3-8567-C376DEE9D7A9}"/>
              </a:ext>
            </a:extLst>
          </p:cNvPr>
          <p:cNvPicPr>
            <a:picLocks noChangeAspect="1"/>
          </p:cNvPicPr>
          <p:nvPr/>
        </p:nvPicPr>
        <p:blipFill rotWithShape="1">
          <a:blip r:embed="rId3">
            <a:extLst>
              <a:ext uri="{28A0092B-C50C-407E-A947-70E740481C1C}">
                <a14:useLocalDpi xmlns:a14="http://schemas.microsoft.com/office/drawing/2010/main" val="0"/>
              </a:ext>
            </a:extLst>
          </a:blip>
          <a:srcRect l="30567" t="-752" r="7266" b="752"/>
          <a:stretch/>
        </p:blipFill>
        <p:spPr>
          <a:xfrm>
            <a:off x="1151861" y="4858480"/>
            <a:ext cx="3094861" cy="1377543"/>
          </a:xfrm>
          <a:prstGeom prst="rect">
            <a:avLst/>
          </a:prstGeom>
        </p:spPr>
      </p:pic>
      <p:cxnSp>
        <p:nvCxnSpPr>
          <p:cNvPr id="12" name="直線コネクタ 11">
            <a:extLst>
              <a:ext uri="{FF2B5EF4-FFF2-40B4-BE49-F238E27FC236}">
                <a16:creationId xmlns:a16="http://schemas.microsoft.com/office/drawing/2014/main" id="{12FE1832-4F74-455F-BAA1-AD8780F95A5D}"/>
              </a:ext>
            </a:extLst>
          </p:cNvPr>
          <p:cNvCxnSpPr>
            <a:cxnSpLocks/>
          </p:cNvCxnSpPr>
          <p:nvPr/>
        </p:nvCxnSpPr>
        <p:spPr>
          <a:xfrm>
            <a:off x="115186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4CF0776-564A-44E5-B520-645AE1767777}"/>
                  </a:ext>
                </a:extLst>
              </p:cNvPr>
              <p:cNvSpPr txBox="1"/>
              <p:nvPr/>
            </p:nvSpPr>
            <p:spPr>
              <a:xfrm>
                <a:off x="434162" y="6236543"/>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A4CF0776-564A-44E5-B520-645AE1767777}"/>
                  </a:ext>
                </a:extLst>
              </p:cNvPr>
              <p:cNvSpPr txBox="1">
                <a:spLocks noRot="1" noChangeAspect="1" noMove="1" noResize="1" noEditPoints="1" noAdjustHandles="1" noChangeArrowheads="1" noChangeShapeType="1" noTextEdit="1"/>
              </p:cNvSpPr>
              <p:nvPr/>
            </p:nvSpPr>
            <p:spPr>
              <a:xfrm>
                <a:off x="434162" y="6236543"/>
                <a:ext cx="1435395" cy="369332"/>
              </a:xfrm>
              <a:prstGeom prst="rect">
                <a:avLst/>
              </a:prstGeom>
              <a:blipFill>
                <a:blip r:embed="rId4"/>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44460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pic>
        <p:nvPicPr>
          <p:cNvPr id="4" name="図 3" descr="グラフ, 折れ線グラフ&#10;&#10;自動的に生成された説明">
            <a:extLst>
              <a:ext uri="{FF2B5EF4-FFF2-40B4-BE49-F238E27FC236}">
                <a16:creationId xmlns:a16="http://schemas.microsoft.com/office/drawing/2014/main" id="{461F029C-7A82-4065-BDA0-3E33BDB896F2}"/>
              </a:ext>
            </a:extLst>
          </p:cNvPr>
          <p:cNvPicPr>
            <a:picLocks noChangeAspect="1"/>
          </p:cNvPicPr>
          <p:nvPr/>
        </p:nvPicPr>
        <p:blipFill rotWithShape="1">
          <a:blip r:embed="rId3">
            <a:extLst>
              <a:ext uri="{28A0092B-C50C-407E-A947-70E740481C1C}">
                <a14:useLocalDpi xmlns:a14="http://schemas.microsoft.com/office/drawing/2010/main" val="0"/>
              </a:ext>
            </a:extLst>
          </a:blip>
          <a:srcRect l="5434" r="50000"/>
          <a:stretch/>
        </p:blipFill>
        <p:spPr>
          <a:xfrm>
            <a:off x="1151861" y="1819314"/>
            <a:ext cx="2218660" cy="1377543"/>
          </a:xfrm>
          <a:prstGeom prst="rect">
            <a:avLst/>
          </a:prstGeom>
        </p:spPr>
      </p:pic>
      <p:pic>
        <p:nvPicPr>
          <p:cNvPr id="8" name="図 7" descr="グラフ, 折れ線グラフ&#10;&#10;自動的に生成された説明">
            <a:extLst>
              <a:ext uri="{FF2B5EF4-FFF2-40B4-BE49-F238E27FC236}">
                <a16:creationId xmlns:a16="http://schemas.microsoft.com/office/drawing/2014/main" id="{DF4C85CC-D3DF-4880-A57E-5B3267A9D24B}"/>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23929"/>
          <a:stretch/>
        </p:blipFill>
        <p:spPr>
          <a:xfrm>
            <a:off x="1151861" y="3338897"/>
            <a:ext cx="1675405" cy="1377543"/>
          </a:xfrm>
          <a:prstGeom prst="rect">
            <a:avLst/>
          </a:prstGeom>
        </p:spPr>
      </p:pic>
      <p:pic>
        <p:nvPicPr>
          <p:cNvPr id="9" name="図 8" descr="グラフ, 折れ線グラフ&#10;&#10;自動的に生成された説明">
            <a:extLst>
              <a:ext uri="{FF2B5EF4-FFF2-40B4-BE49-F238E27FC236}">
                <a16:creationId xmlns:a16="http://schemas.microsoft.com/office/drawing/2014/main" id="{672B10B1-CD85-43F3-8567-C376DEE9D7A9}"/>
              </a:ext>
            </a:extLst>
          </p:cNvPr>
          <p:cNvPicPr>
            <a:picLocks noChangeAspect="1"/>
          </p:cNvPicPr>
          <p:nvPr/>
        </p:nvPicPr>
        <p:blipFill rotWithShape="1">
          <a:blip r:embed="rId3">
            <a:extLst>
              <a:ext uri="{28A0092B-C50C-407E-A947-70E740481C1C}">
                <a14:useLocalDpi xmlns:a14="http://schemas.microsoft.com/office/drawing/2010/main" val="0"/>
              </a:ext>
            </a:extLst>
          </a:blip>
          <a:srcRect l="30567" t="-752" r="7266" b="752"/>
          <a:stretch/>
        </p:blipFill>
        <p:spPr>
          <a:xfrm>
            <a:off x="1151861" y="4858480"/>
            <a:ext cx="3094861" cy="1377543"/>
          </a:xfrm>
          <a:prstGeom prst="rect">
            <a:avLst/>
          </a:prstGeom>
        </p:spPr>
      </p:pic>
      <p:cxnSp>
        <p:nvCxnSpPr>
          <p:cNvPr id="5" name="直線コネクタ 4">
            <a:extLst>
              <a:ext uri="{FF2B5EF4-FFF2-40B4-BE49-F238E27FC236}">
                <a16:creationId xmlns:a16="http://schemas.microsoft.com/office/drawing/2014/main" id="{822ED827-ADF8-44D3-BB5A-8B1A654F9673}"/>
              </a:ext>
            </a:extLst>
          </p:cNvPr>
          <p:cNvCxnSpPr>
            <a:cxnSpLocks/>
          </p:cNvCxnSpPr>
          <p:nvPr/>
        </p:nvCxnSpPr>
        <p:spPr>
          <a:xfrm>
            <a:off x="337052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2E6DDFA-7745-4F1A-8348-686572CC5855}"/>
                  </a:ext>
                </a:extLst>
              </p:cNvPr>
              <p:cNvSpPr txBox="1"/>
              <p:nvPr/>
            </p:nvSpPr>
            <p:spPr>
              <a:xfrm>
                <a:off x="2652823" y="6233991"/>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𝑒𝑛𝑑</m:t>
                          </m:r>
                        </m:sub>
                      </m:sSub>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A2E6DDFA-7745-4F1A-8348-686572CC5855}"/>
                  </a:ext>
                </a:extLst>
              </p:cNvPr>
              <p:cNvSpPr txBox="1">
                <a:spLocks noRot="1" noChangeAspect="1" noMove="1" noResize="1" noEditPoints="1" noAdjustHandles="1" noChangeArrowheads="1" noChangeShapeType="1" noTextEdit="1"/>
              </p:cNvSpPr>
              <p:nvPr/>
            </p:nvSpPr>
            <p:spPr>
              <a:xfrm>
                <a:off x="2652823" y="6233991"/>
                <a:ext cx="1435395" cy="369332"/>
              </a:xfrm>
              <a:prstGeom prst="rect">
                <a:avLst/>
              </a:prstGeom>
              <a:blipFill>
                <a:blip r:embed="rId4"/>
                <a:stretch>
                  <a:fillRect b="-3333"/>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12FE1832-4F74-455F-BAA1-AD8780F95A5D}"/>
              </a:ext>
            </a:extLst>
          </p:cNvPr>
          <p:cNvCxnSpPr>
            <a:cxnSpLocks/>
          </p:cNvCxnSpPr>
          <p:nvPr/>
        </p:nvCxnSpPr>
        <p:spPr>
          <a:xfrm>
            <a:off x="115186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4CF0776-564A-44E5-B520-645AE1767777}"/>
                  </a:ext>
                </a:extLst>
              </p:cNvPr>
              <p:cNvSpPr txBox="1"/>
              <p:nvPr/>
            </p:nvSpPr>
            <p:spPr>
              <a:xfrm>
                <a:off x="434162" y="6236543"/>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A4CF0776-564A-44E5-B520-645AE1767777}"/>
                  </a:ext>
                </a:extLst>
              </p:cNvPr>
              <p:cNvSpPr txBox="1">
                <a:spLocks noRot="1" noChangeAspect="1" noMove="1" noResize="1" noEditPoints="1" noAdjustHandles="1" noChangeArrowheads="1" noChangeShapeType="1" noTextEdit="1"/>
              </p:cNvSpPr>
              <p:nvPr/>
            </p:nvSpPr>
            <p:spPr>
              <a:xfrm>
                <a:off x="434162" y="6236543"/>
                <a:ext cx="1435395" cy="369332"/>
              </a:xfrm>
              <a:prstGeom prst="rect">
                <a:avLst/>
              </a:prstGeom>
              <a:blipFill>
                <a:blip r:embed="rId5"/>
                <a:stretch>
                  <a:fillRect b="-1639"/>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DD005BDF-0F3F-47EC-A824-E3F6FABD4C72}"/>
              </a:ext>
            </a:extLst>
          </p:cNvPr>
          <p:cNvSpPr/>
          <p:nvPr/>
        </p:nvSpPr>
        <p:spPr>
          <a:xfrm>
            <a:off x="3370517" y="4867274"/>
            <a:ext cx="876205" cy="1369307"/>
          </a:xfrm>
          <a:prstGeom prst="rect">
            <a:avLst/>
          </a:prstGeom>
          <a:solidFill>
            <a:schemeClr val="bg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3477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pic>
        <p:nvPicPr>
          <p:cNvPr id="4" name="図 3" descr="グラフ, 折れ線グラフ&#10;&#10;自動的に生成された説明">
            <a:extLst>
              <a:ext uri="{FF2B5EF4-FFF2-40B4-BE49-F238E27FC236}">
                <a16:creationId xmlns:a16="http://schemas.microsoft.com/office/drawing/2014/main" id="{461F029C-7A82-4065-BDA0-3E33BDB896F2}"/>
              </a:ext>
            </a:extLst>
          </p:cNvPr>
          <p:cNvPicPr>
            <a:picLocks noChangeAspect="1"/>
          </p:cNvPicPr>
          <p:nvPr/>
        </p:nvPicPr>
        <p:blipFill rotWithShape="1">
          <a:blip r:embed="rId3">
            <a:extLst>
              <a:ext uri="{28A0092B-C50C-407E-A947-70E740481C1C}">
                <a14:useLocalDpi xmlns:a14="http://schemas.microsoft.com/office/drawing/2010/main" val="0"/>
              </a:ext>
            </a:extLst>
          </a:blip>
          <a:srcRect l="5434" r="50000"/>
          <a:stretch/>
        </p:blipFill>
        <p:spPr>
          <a:xfrm>
            <a:off x="1151861" y="1819314"/>
            <a:ext cx="2218660" cy="1377543"/>
          </a:xfrm>
          <a:prstGeom prst="rect">
            <a:avLst/>
          </a:prstGeom>
        </p:spPr>
      </p:pic>
      <p:pic>
        <p:nvPicPr>
          <p:cNvPr id="8" name="図 7" descr="グラフ, 折れ線グラフ&#10;&#10;自動的に生成された説明">
            <a:extLst>
              <a:ext uri="{FF2B5EF4-FFF2-40B4-BE49-F238E27FC236}">
                <a16:creationId xmlns:a16="http://schemas.microsoft.com/office/drawing/2014/main" id="{DF4C85CC-D3DF-4880-A57E-5B3267A9D24B}"/>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23929"/>
          <a:stretch/>
        </p:blipFill>
        <p:spPr>
          <a:xfrm>
            <a:off x="1151861" y="3338897"/>
            <a:ext cx="1675405" cy="1377543"/>
          </a:xfrm>
          <a:prstGeom prst="rect">
            <a:avLst/>
          </a:prstGeom>
        </p:spPr>
      </p:pic>
      <p:pic>
        <p:nvPicPr>
          <p:cNvPr id="11" name="図 10" descr="グラフ, 折れ線グラフ&#10;&#10;自動的に生成された説明">
            <a:extLst>
              <a:ext uri="{FF2B5EF4-FFF2-40B4-BE49-F238E27FC236}">
                <a16:creationId xmlns:a16="http://schemas.microsoft.com/office/drawing/2014/main" id="{6D29DFAD-3576-4208-B1E2-B5D34BB8895D}"/>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23929"/>
          <a:stretch/>
        </p:blipFill>
        <p:spPr>
          <a:xfrm>
            <a:off x="2827266" y="3339387"/>
            <a:ext cx="1675405" cy="1377543"/>
          </a:xfrm>
          <a:prstGeom prst="rect">
            <a:avLst/>
          </a:prstGeom>
          <a:ln w="28575">
            <a:solidFill>
              <a:schemeClr val="accent6">
                <a:lumMod val="50000"/>
              </a:schemeClr>
            </a:solidFill>
          </a:ln>
        </p:spPr>
      </p:pic>
      <p:pic>
        <p:nvPicPr>
          <p:cNvPr id="9" name="図 8" descr="グラフ, 折れ線グラフ&#10;&#10;自動的に生成された説明">
            <a:extLst>
              <a:ext uri="{FF2B5EF4-FFF2-40B4-BE49-F238E27FC236}">
                <a16:creationId xmlns:a16="http://schemas.microsoft.com/office/drawing/2014/main" id="{672B10B1-CD85-43F3-8567-C376DEE9D7A9}"/>
              </a:ext>
            </a:extLst>
          </p:cNvPr>
          <p:cNvPicPr>
            <a:picLocks noChangeAspect="1"/>
          </p:cNvPicPr>
          <p:nvPr/>
        </p:nvPicPr>
        <p:blipFill rotWithShape="1">
          <a:blip r:embed="rId3">
            <a:extLst>
              <a:ext uri="{28A0092B-C50C-407E-A947-70E740481C1C}">
                <a14:useLocalDpi xmlns:a14="http://schemas.microsoft.com/office/drawing/2010/main" val="0"/>
              </a:ext>
            </a:extLst>
          </a:blip>
          <a:srcRect l="30567" t="-752" r="24866" b="752"/>
          <a:stretch/>
        </p:blipFill>
        <p:spPr>
          <a:xfrm>
            <a:off x="1151862" y="4858480"/>
            <a:ext cx="2218656" cy="1377543"/>
          </a:xfrm>
          <a:prstGeom prst="rect">
            <a:avLst/>
          </a:prstGeom>
        </p:spPr>
      </p:pic>
      <p:cxnSp>
        <p:nvCxnSpPr>
          <p:cNvPr id="5" name="直線コネクタ 4">
            <a:extLst>
              <a:ext uri="{FF2B5EF4-FFF2-40B4-BE49-F238E27FC236}">
                <a16:creationId xmlns:a16="http://schemas.microsoft.com/office/drawing/2014/main" id="{822ED827-ADF8-44D3-BB5A-8B1A654F9673}"/>
              </a:ext>
            </a:extLst>
          </p:cNvPr>
          <p:cNvCxnSpPr>
            <a:cxnSpLocks/>
          </p:cNvCxnSpPr>
          <p:nvPr/>
        </p:nvCxnSpPr>
        <p:spPr>
          <a:xfrm>
            <a:off x="337052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2E6DDFA-7745-4F1A-8348-686572CC5855}"/>
                  </a:ext>
                </a:extLst>
              </p:cNvPr>
              <p:cNvSpPr txBox="1"/>
              <p:nvPr/>
            </p:nvSpPr>
            <p:spPr>
              <a:xfrm>
                <a:off x="2652823" y="6233991"/>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𝑒𝑛𝑑</m:t>
                          </m:r>
                        </m:sub>
                      </m:sSub>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A2E6DDFA-7745-4F1A-8348-686572CC5855}"/>
                  </a:ext>
                </a:extLst>
              </p:cNvPr>
              <p:cNvSpPr txBox="1">
                <a:spLocks noRot="1" noChangeAspect="1" noMove="1" noResize="1" noEditPoints="1" noAdjustHandles="1" noChangeArrowheads="1" noChangeShapeType="1" noTextEdit="1"/>
              </p:cNvSpPr>
              <p:nvPr/>
            </p:nvSpPr>
            <p:spPr>
              <a:xfrm>
                <a:off x="2652823" y="6233991"/>
                <a:ext cx="1435395" cy="369332"/>
              </a:xfrm>
              <a:prstGeom prst="rect">
                <a:avLst/>
              </a:prstGeom>
              <a:blipFill>
                <a:blip r:embed="rId4"/>
                <a:stretch>
                  <a:fillRect b="-3333"/>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12FE1832-4F74-455F-BAA1-AD8780F95A5D}"/>
              </a:ext>
            </a:extLst>
          </p:cNvPr>
          <p:cNvCxnSpPr>
            <a:cxnSpLocks/>
          </p:cNvCxnSpPr>
          <p:nvPr/>
        </p:nvCxnSpPr>
        <p:spPr>
          <a:xfrm>
            <a:off x="115186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4CF0776-564A-44E5-B520-645AE1767777}"/>
                  </a:ext>
                </a:extLst>
              </p:cNvPr>
              <p:cNvSpPr txBox="1"/>
              <p:nvPr/>
            </p:nvSpPr>
            <p:spPr>
              <a:xfrm>
                <a:off x="434162" y="6236543"/>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A4CF0776-564A-44E5-B520-645AE1767777}"/>
                  </a:ext>
                </a:extLst>
              </p:cNvPr>
              <p:cNvSpPr txBox="1">
                <a:spLocks noRot="1" noChangeAspect="1" noMove="1" noResize="1" noEditPoints="1" noAdjustHandles="1" noChangeArrowheads="1" noChangeShapeType="1" noTextEdit="1"/>
              </p:cNvSpPr>
              <p:nvPr/>
            </p:nvSpPr>
            <p:spPr>
              <a:xfrm>
                <a:off x="434162" y="6236543"/>
                <a:ext cx="1435395" cy="369332"/>
              </a:xfrm>
              <a:prstGeom prst="rect">
                <a:avLst/>
              </a:prstGeom>
              <a:blipFill>
                <a:blip r:embed="rId5"/>
                <a:stretch>
                  <a:fillRect b="-1639"/>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C255DF93-6275-4055-829C-7CD1AB9A230C}"/>
              </a:ext>
            </a:extLst>
          </p:cNvPr>
          <p:cNvSpPr/>
          <p:nvPr/>
        </p:nvSpPr>
        <p:spPr>
          <a:xfrm>
            <a:off x="3370517" y="3336865"/>
            <a:ext cx="1132152" cy="1383991"/>
          </a:xfrm>
          <a:prstGeom prst="rect">
            <a:avLst/>
          </a:prstGeom>
          <a:solidFill>
            <a:schemeClr val="bg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5339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1" name="図 10" descr="グラフ, 折れ線グラフ&#10;&#10;自動的に生成された説明">
            <a:extLst>
              <a:ext uri="{FF2B5EF4-FFF2-40B4-BE49-F238E27FC236}">
                <a16:creationId xmlns:a16="http://schemas.microsoft.com/office/drawing/2014/main" id="{6D29DFAD-3576-4208-B1E2-B5D34BB8895D}"/>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46671"/>
          <a:stretch/>
        </p:blipFill>
        <p:spPr>
          <a:xfrm>
            <a:off x="2827267" y="3339387"/>
            <a:ext cx="543252" cy="1377543"/>
          </a:xfrm>
          <a:prstGeom prst="rect">
            <a:avLst/>
          </a:prstGeom>
        </p:spPr>
      </p:pic>
      <p:pic>
        <p:nvPicPr>
          <p:cNvPr id="4" name="図 3" descr="グラフ, 折れ線グラフ&#10;&#10;自動的に生成された説明">
            <a:extLst>
              <a:ext uri="{FF2B5EF4-FFF2-40B4-BE49-F238E27FC236}">
                <a16:creationId xmlns:a16="http://schemas.microsoft.com/office/drawing/2014/main" id="{461F029C-7A82-4065-BDA0-3E33BDB896F2}"/>
              </a:ext>
            </a:extLst>
          </p:cNvPr>
          <p:cNvPicPr>
            <a:picLocks noChangeAspect="1"/>
          </p:cNvPicPr>
          <p:nvPr/>
        </p:nvPicPr>
        <p:blipFill rotWithShape="1">
          <a:blip r:embed="rId3">
            <a:extLst>
              <a:ext uri="{28A0092B-C50C-407E-A947-70E740481C1C}">
                <a14:useLocalDpi xmlns:a14="http://schemas.microsoft.com/office/drawing/2010/main" val="0"/>
              </a:ext>
            </a:extLst>
          </a:blip>
          <a:srcRect l="5434" r="50000"/>
          <a:stretch/>
        </p:blipFill>
        <p:spPr>
          <a:xfrm>
            <a:off x="1151861" y="1819314"/>
            <a:ext cx="2218660" cy="1377543"/>
          </a:xfrm>
          <a:prstGeom prst="rect">
            <a:avLst/>
          </a:prstGeom>
        </p:spPr>
      </p:pic>
      <p:pic>
        <p:nvPicPr>
          <p:cNvPr id="8" name="図 7" descr="グラフ, 折れ線グラフ&#10;&#10;自動的に生成された説明">
            <a:extLst>
              <a:ext uri="{FF2B5EF4-FFF2-40B4-BE49-F238E27FC236}">
                <a16:creationId xmlns:a16="http://schemas.microsoft.com/office/drawing/2014/main" id="{DF4C85CC-D3DF-4880-A57E-5B3267A9D24B}"/>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23929"/>
          <a:stretch/>
        </p:blipFill>
        <p:spPr>
          <a:xfrm>
            <a:off x="1151861" y="3338897"/>
            <a:ext cx="1675405" cy="1377543"/>
          </a:xfrm>
          <a:prstGeom prst="rect">
            <a:avLst/>
          </a:prstGeom>
        </p:spPr>
      </p:pic>
      <p:pic>
        <p:nvPicPr>
          <p:cNvPr id="9" name="図 8" descr="グラフ, 折れ線グラフ&#10;&#10;自動的に生成された説明">
            <a:extLst>
              <a:ext uri="{FF2B5EF4-FFF2-40B4-BE49-F238E27FC236}">
                <a16:creationId xmlns:a16="http://schemas.microsoft.com/office/drawing/2014/main" id="{672B10B1-CD85-43F3-8567-C376DEE9D7A9}"/>
              </a:ext>
            </a:extLst>
          </p:cNvPr>
          <p:cNvPicPr>
            <a:picLocks noChangeAspect="1"/>
          </p:cNvPicPr>
          <p:nvPr/>
        </p:nvPicPr>
        <p:blipFill rotWithShape="1">
          <a:blip r:embed="rId3">
            <a:extLst>
              <a:ext uri="{28A0092B-C50C-407E-A947-70E740481C1C}">
                <a14:useLocalDpi xmlns:a14="http://schemas.microsoft.com/office/drawing/2010/main" val="0"/>
              </a:ext>
            </a:extLst>
          </a:blip>
          <a:srcRect l="30567" t="-752" r="24866" b="752"/>
          <a:stretch/>
        </p:blipFill>
        <p:spPr>
          <a:xfrm>
            <a:off x="1151862" y="4858480"/>
            <a:ext cx="2218656" cy="1377543"/>
          </a:xfrm>
          <a:prstGeom prst="rect">
            <a:avLst/>
          </a:prstGeom>
        </p:spPr>
      </p:pic>
      <p:cxnSp>
        <p:nvCxnSpPr>
          <p:cNvPr id="5" name="直線コネクタ 4">
            <a:extLst>
              <a:ext uri="{FF2B5EF4-FFF2-40B4-BE49-F238E27FC236}">
                <a16:creationId xmlns:a16="http://schemas.microsoft.com/office/drawing/2014/main" id="{822ED827-ADF8-44D3-BB5A-8B1A654F9673}"/>
              </a:ext>
            </a:extLst>
          </p:cNvPr>
          <p:cNvCxnSpPr>
            <a:cxnSpLocks/>
          </p:cNvCxnSpPr>
          <p:nvPr/>
        </p:nvCxnSpPr>
        <p:spPr>
          <a:xfrm>
            <a:off x="337052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2E6DDFA-7745-4F1A-8348-686572CC5855}"/>
                  </a:ext>
                </a:extLst>
              </p:cNvPr>
              <p:cNvSpPr txBox="1"/>
              <p:nvPr/>
            </p:nvSpPr>
            <p:spPr>
              <a:xfrm>
                <a:off x="2652823" y="6233991"/>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𝑒𝑛𝑑</m:t>
                          </m:r>
                        </m:sub>
                      </m:sSub>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A2E6DDFA-7745-4F1A-8348-686572CC5855}"/>
                  </a:ext>
                </a:extLst>
              </p:cNvPr>
              <p:cNvSpPr txBox="1">
                <a:spLocks noRot="1" noChangeAspect="1" noMove="1" noResize="1" noEditPoints="1" noAdjustHandles="1" noChangeArrowheads="1" noChangeShapeType="1" noTextEdit="1"/>
              </p:cNvSpPr>
              <p:nvPr/>
            </p:nvSpPr>
            <p:spPr>
              <a:xfrm>
                <a:off x="2652823" y="6233991"/>
                <a:ext cx="1435395" cy="369332"/>
              </a:xfrm>
              <a:prstGeom prst="rect">
                <a:avLst/>
              </a:prstGeom>
              <a:blipFill>
                <a:blip r:embed="rId4"/>
                <a:stretch>
                  <a:fillRect b="-3333"/>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12FE1832-4F74-455F-BAA1-AD8780F95A5D}"/>
              </a:ext>
            </a:extLst>
          </p:cNvPr>
          <p:cNvCxnSpPr>
            <a:cxnSpLocks/>
          </p:cNvCxnSpPr>
          <p:nvPr/>
        </p:nvCxnSpPr>
        <p:spPr>
          <a:xfrm>
            <a:off x="115186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4CF0776-564A-44E5-B520-645AE1767777}"/>
                  </a:ext>
                </a:extLst>
              </p:cNvPr>
              <p:cNvSpPr txBox="1"/>
              <p:nvPr/>
            </p:nvSpPr>
            <p:spPr>
              <a:xfrm>
                <a:off x="434162" y="6236543"/>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A4CF0776-564A-44E5-B520-645AE1767777}"/>
                  </a:ext>
                </a:extLst>
              </p:cNvPr>
              <p:cNvSpPr txBox="1">
                <a:spLocks noRot="1" noChangeAspect="1" noMove="1" noResize="1" noEditPoints="1" noAdjustHandles="1" noChangeArrowheads="1" noChangeShapeType="1" noTextEdit="1"/>
              </p:cNvSpPr>
              <p:nvPr/>
            </p:nvSpPr>
            <p:spPr>
              <a:xfrm>
                <a:off x="434162" y="6236543"/>
                <a:ext cx="1435395" cy="369332"/>
              </a:xfrm>
              <a:prstGeom prst="rect">
                <a:avLst/>
              </a:prstGeom>
              <a:blipFill>
                <a:blip r:embed="rId5"/>
                <a:stretch>
                  <a:fillRect b="-1639"/>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E754BEA8-FDD9-406B-B1D5-F9E1971F491A}"/>
              </a:ext>
            </a:extLst>
          </p:cNvPr>
          <p:cNvSpPr/>
          <p:nvPr/>
        </p:nvSpPr>
        <p:spPr>
          <a:xfrm>
            <a:off x="3663134" y="3798631"/>
            <a:ext cx="908866"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5CC16FD6-DEB8-4A30-A4E1-D184F1534BB3}"/>
              </a:ext>
            </a:extLst>
          </p:cNvPr>
          <p:cNvPicPr>
            <a:picLocks noChangeAspect="1"/>
          </p:cNvPicPr>
          <p:nvPr/>
        </p:nvPicPr>
        <p:blipFill rotWithShape="1">
          <a:blip r:embed="rId6">
            <a:extLst>
              <a:ext uri="{28A0092B-C50C-407E-A947-70E740481C1C}">
                <a14:useLocalDpi xmlns:a14="http://schemas.microsoft.com/office/drawing/2010/main" val="0"/>
              </a:ext>
            </a:extLst>
          </a:blip>
          <a:srcRect t="42388" r="31096" b="37557"/>
          <a:stretch/>
        </p:blipFill>
        <p:spPr>
          <a:xfrm>
            <a:off x="4903383" y="2049618"/>
            <a:ext cx="2128281" cy="916935"/>
          </a:xfrm>
          <a:prstGeom prst="rect">
            <a:avLst/>
          </a:prstGeom>
        </p:spPr>
      </p:pic>
      <p:pic>
        <p:nvPicPr>
          <p:cNvPr id="19" name="図 18" descr="グラフィカル ユーザー インターフェイス が含まれている画像&#10;&#10;自動的に生成された説明">
            <a:extLst>
              <a:ext uri="{FF2B5EF4-FFF2-40B4-BE49-F238E27FC236}">
                <a16:creationId xmlns:a16="http://schemas.microsoft.com/office/drawing/2014/main" id="{3CB6A926-130A-49D4-B12C-DA89B632BE11}"/>
              </a:ext>
            </a:extLst>
          </p:cNvPr>
          <p:cNvPicPr>
            <a:picLocks noChangeAspect="1"/>
          </p:cNvPicPr>
          <p:nvPr/>
        </p:nvPicPr>
        <p:blipFill rotWithShape="1">
          <a:blip r:embed="rId7">
            <a:extLst>
              <a:ext uri="{28A0092B-C50C-407E-A947-70E740481C1C}">
                <a14:useLocalDpi xmlns:a14="http://schemas.microsoft.com/office/drawing/2010/main" val="0"/>
              </a:ext>
            </a:extLst>
          </a:blip>
          <a:srcRect t="42387" r="31096" b="37558"/>
          <a:stretch/>
        </p:blipFill>
        <p:spPr>
          <a:xfrm>
            <a:off x="4903383" y="3534466"/>
            <a:ext cx="2128279" cy="916936"/>
          </a:xfrm>
          <a:prstGeom prst="rect">
            <a:avLst/>
          </a:prstGeom>
        </p:spPr>
      </p:pic>
      <p:pic>
        <p:nvPicPr>
          <p:cNvPr id="16" name="図 15" descr="テーブル が含まれている画像&#10;&#10;自動的に生成された説明">
            <a:extLst>
              <a:ext uri="{FF2B5EF4-FFF2-40B4-BE49-F238E27FC236}">
                <a16:creationId xmlns:a16="http://schemas.microsoft.com/office/drawing/2014/main" id="{8D8B350F-ED8E-4D07-9A93-E40369E94640}"/>
              </a:ext>
            </a:extLst>
          </p:cNvPr>
          <p:cNvPicPr>
            <a:picLocks noChangeAspect="1"/>
          </p:cNvPicPr>
          <p:nvPr/>
        </p:nvPicPr>
        <p:blipFill rotWithShape="1">
          <a:blip r:embed="rId8">
            <a:extLst>
              <a:ext uri="{28A0092B-C50C-407E-A947-70E740481C1C}">
                <a14:useLocalDpi xmlns:a14="http://schemas.microsoft.com/office/drawing/2010/main" val="0"/>
              </a:ext>
            </a:extLst>
          </a:blip>
          <a:srcRect t="42619" r="31096" b="37326"/>
          <a:stretch/>
        </p:blipFill>
        <p:spPr>
          <a:xfrm>
            <a:off x="4903383" y="5083814"/>
            <a:ext cx="2128277" cy="916936"/>
          </a:xfrm>
          <a:prstGeom prst="rect">
            <a:avLst/>
          </a:prstGeom>
        </p:spPr>
      </p:pic>
      <p:sp>
        <p:nvSpPr>
          <p:cNvPr id="21" name="テキスト ボックス 20">
            <a:extLst>
              <a:ext uri="{FF2B5EF4-FFF2-40B4-BE49-F238E27FC236}">
                <a16:creationId xmlns:a16="http://schemas.microsoft.com/office/drawing/2014/main" id="{C71927E1-317F-4504-BB86-4A97BF27D1A9}"/>
              </a:ext>
            </a:extLst>
          </p:cNvPr>
          <p:cNvSpPr txBox="1"/>
          <p:nvPr/>
        </p:nvSpPr>
        <p:spPr>
          <a:xfrm>
            <a:off x="4698940" y="1677274"/>
            <a:ext cx="2537162" cy="369332"/>
          </a:xfrm>
          <a:prstGeom prst="rect">
            <a:avLst/>
          </a:prstGeom>
          <a:noFill/>
        </p:spPr>
        <p:txBody>
          <a:bodyPr wrap="square">
            <a:spAutoFit/>
          </a:bodyPr>
          <a:lstStyle/>
          <a:p>
            <a:pPr algn="ctr"/>
            <a:r>
              <a:rPr kumimoji="1" lang="ja-JP" altLang="en-US" cap="none" dirty="0">
                <a:solidFill>
                  <a:schemeClr val="tx1"/>
                </a:solidFill>
              </a:rPr>
              <a:t>メルスペクトログラム</a:t>
            </a:r>
            <a:endParaRPr lang="ja-JP" altLang="en-US" dirty="0"/>
          </a:p>
        </p:txBody>
      </p:sp>
    </p:spTree>
    <p:extLst>
      <p:ext uri="{BB962C8B-B14F-4D97-AF65-F5344CB8AC3E}">
        <p14:creationId xmlns:p14="http://schemas.microsoft.com/office/powerpoint/2010/main" val="3043746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データ拡張 </a:t>
            </a:r>
            <a:r>
              <a:rPr lang="en-US" altLang="ja-JP" sz="4050" dirty="0"/>
              <a:t>/ </a:t>
            </a:r>
            <a:r>
              <a:rPr lang="ja-JP" altLang="en-US" sz="4050" dirty="0"/>
              <a:t>整形</a:t>
            </a:r>
            <a:endParaRPr lang="ja-JP" altLang="en-US" sz="4050" cap="none" dirty="0">
              <a:solidFill>
                <a:schemeClr val="tx1"/>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5CC16FD6-DEB8-4A30-A4E1-D184F1534BB3}"/>
              </a:ext>
            </a:extLst>
          </p:cNvPr>
          <p:cNvPicPr>
            <a:picLocks noChangeAspect="1"/>
          </p:cNvPicPr>
          <p:nvPr/>
        </p:nvPicPr>
        <p:blipFill rotWithShape="1">
          <a:blip r:embed="rId3">
            <a:extLst>
              <a:ext uri="{28A0092B-C50C-407E-A947-70E740481C1C}">
                <a14:useLocalDpi xmlns:a14="http://schemas.microsoft.com/office/drawing/2010/main" val="0"/>
              </a:ext>
            </a:extLst>
          </a:blip>
          <a:srcRect t="42388" r="31096" b="37557"/>
          <a:stretch/>
        </p:blipFill>
        <p:spPr>
          <a:xfrm>
            <a:off x="856062" y="2049618"/>
            <a:ext cx="1546898" cy="916935"/>
          </a:xfrm>
          <a:prstGeom prst="rect">
            <a:avLst/>
          </a:prstGeom>
        </p:spPr>
      </p:pic>
      <p:pic>
        <p:nvPicPr>
          <p:cNvPr id="19" name="図 18" descr="グラフィカル ユーザー インターフェイス が含まれている画像&#10;&#10;自動的に生成された説明">
            <a:extLst>
              <a:ext uri="{FF2B5EF4-FFF2-40B4-BE49-F238E27FC236}">
                <a16:creationId xmlns:a16="http://schemas.microsoft.com/office/drawing/2014/main" id="{3CB6A926-130A-49D4-B12C-DA89B632BE11}"/>
              </a:ext>
            </a:extLst>
          </p:cNvPr>
          <p:cNvPicPr>
            <a:picLocks noChangeAspect="1"/>
          </p:cNvPicPr>
          <p:nvPr/>
        </p:nvPicPr>
        <p:blipFill rotWithShape="1">
          <a:blip r:embed="rId4">
            <a:extLst>
              <a:ext uri="{28A0092B-C50C-407E-A947-70E740481C1C}">
                <a14:useLocalDpi xmlns:a14="http://schemas.microsoft.com/office/drawing/2010/main" val="0"/>
              </a:ext>
            </a:extLst>
          </a:blip>
          <a:srcRect t="42387" r="31096" b="37558"/>
          <a:stretch/>
        </p:blipFill>
        <p:spPr>
          <a:xfrm>
            <a:off x="856061" y="3534466"/>
            <a:ext cx="1546897" cy="916936"/>
          </a:xfrm>
          <a:prstGeom prst="rect">
            <a:avLst/>
          </a:prstGeom>
        </p:spPr>
      </p:pic>
      <p:pic>
        <p:nvPicPr>
          <p:cNvPr id="16" name="図 15" descr="テーブル が含まれている画像&#10;&#10;自動的に生成された説明">
            <a:extLst>
              <a:ext uri="{FF2B5EF4-FFF2-40B4-BE49-F238E27FC236}">
                <a16:creationId xmlns:a16="http://schemas.microsoft.com/office/drawing/2014/main" id="{8D8B350F-ED8E-4D07-9A93-E40369E94640}"/>
              </a:ext>
            </a:extLst>
          </p:cNvPr>
          <p:cNvPicPr>
            <a:picLocks noChangeAspect="1"/>
          </p:cNvPicPr>
          <p:nvPr/>
        </p:nvPicPr>
        <p:blipFill rotWithShape="1">
          <a:blip r:embed="rId5">
            <a:extLst>
              <a:ext uri="{28A0092B-C50C-407E-A947-70E740481C1C}">
                <a14:useLocalDpi xmlns:a14="http://schemas.microsoft.com/office/drawing/2010/main" val="0"/>
              </a:ext>
            </a:extLst>
          </a:blip>
          <a:srcRect t="42619" r="31096" b="37326"/>
          <a:stretch/>
        </p:blipFill>
        <p:spPr>
          <a:xfrm>
            <a:off x="856062" y="5083814"/>
            <a:ext cx="1546896" cy="916936"/>
          </a:xfrm>
          <a:prstGeom prst="rect">
            <a:avLst/>
          </a:prstGeom>
        </p:spPr>
      </p:pic>
      <p:sp>
        <p:nvSpPr>
          <p:cNvPr id="29" name="矢印: 右 28">
            <a:extLst>
              <a:ext uri="{FF2B5EF4-FFF2-40B4-BE49-F238E27FC236}">
                <a16:creationId xmlns:a16="http://schemas.microsoft.com/office/drawing/2014/main" id="{9035EE29-E10A-400E-B15D-3184BAE093D0}"/>
              </a:ext>
            </a:extLst>
          </p:cNvPr>
          <p:cNvSpPr/>
          <p:nvPr/>
        </p:nvSpPr>
        <p:spPr>
          <a:xfrm>
            <a:off x="4806657" y="2279484"/>
            <a:ext cx="42680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descr="グラフィカル ユーザー インターフェイス が含まれている画像&#10;&#10;自動的に生成された説明">
            <a:extLst>
              <a:ext uri="{FF2B5EF4-FFF2-40B4-BE49-F238E27FC236}">
                <a16:creationId xmlns:a16="http://schemas.microsoft.com/office/drawing/2014/main" id="{FDF064B8-042D-420B-91CF-EB17A0FF87B4}"/>
              </a:ext>
            </a:extLst>
          </p:cNvPr>
          <p:cNvPicPr>
            <a:picLocks noChangeAspect="1"/>
          </p:cNvPicPr>
          <p:nvPr/>
        </p:nvPicPr>
        <p:blipFill rotWithShape="1">
          <a:blip r:embed="rId4">
            <a:extLst>
              <a:ext uri="{28A0092B-C50C-407E-A947-70E740481C1C}">
                <a14:useLocalDpi xmlns:a14="http://schemas.microsoft.com/office/drawing/2010/main" val="0"/>
              </a:ext>
            </a:extLst>
          </a:blip>
          <a:srcRect l="8325" t="44462" r="75213" b="44416"/>
          <a:stretch/>
        </p:blipFill>
        <p:spPr>
          <a:xfrm>
            <a:off x="5341756" y="3485334"/>
            <a:ext cx="1015200" cy="1015200"/>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2F028944-72D1-4D70-AA00-B93F28165BD4}"/>
              </a:ext>
            </a:extLst>
          </p:cNvPr>
          <p:cNvPicPr>
            <a:picLocks noChangeAspect="1"/>
          </p:cNvPicPr>
          <p:nvPr/>
        </p:nvPicPr>
        <p:blipFill rotWithShape="1">
          <a:blip r:embed="rId6">
            <a:extLst>
              <a:ext uri="{28A0092B-C50C-407E-A947-70E740481C1C}">
                <a14:useLocalDpi xmlns:a14="http://schemas.microsoft.com/office/drawing/2010/main" val="0"/>
              </a:ext>
            </a:extLst>
          </a:blip>
          <a:srcRect l="12950" t="9436" r="1705" b="31303"/>
          <a:stretch/>
        </p:blipFill>
        <p:spPr>
          <a:xfrm>
            <a:off x="5340432" y="2000484"/>
            <a:ext cx="1015200" cy="1015200"/>
          </a:xfrm>
          <a:prstGeom prst="rect">
            <a:avLst/>
          </a:prstGeom>
        </p:spPr>
      </p:pic>
      <p:pic>
        <p:nvPicPr>
          <p:cNvPr id="47" name="図 46" descr="テーブル が含まれている画像&#10;&#10;自動的に生成された説明">
            <a:extLst>
              <a:ext uri="{FF2B5EF4-FFF2-40B4-BE49-F238E27FC236}">
                <a16:creationId xmlns:a16="http://schemas.microsoft.com/office/drawing/2014/main" id="{536BC5D5-6CB7-4333-AEB2-938567EC1835}"/>
              </a:ext>
            </a:extLst>
          </p:cNvPr>
          <p:cNvPicPr>
            <a:picLocks noChangeAspect="1"/>
          </p:cNvPicPr>
          <p:nvPr/>
        </p:nvPicPr>
        <p:blipFill rotWithShape="1">
          <a:blip r:embed="rId5">
            <a:extLst>
              <a:ext uri="{28A0092B-C50C-407E-A947-70E740481C1C}">
                <a14:useLocalDpi xmlns:a14="http://schemas.microsoft.com/office/drawing/2010/main" val="0"/>
              </a:ext>
            </a:extLst>
          </a:blip>
          <a:srcRect l="9867" t="44003" r="32960" b="43892"/>
          <a:stretch/>
        </p:blipFill>
        <p:spPr>
          <a:xfrm>
            <a:off x="5341756" y="5035344"/>
            <a:ext cx="1013876" cy="1013876"/>
          </a:xfrm>
          <a:prstGeom prst="rect">
            <a:avLst/>
          </a:prstGeom>
        </p:spPr>
      </p:pic>
      <p:sp>
        <p:nvSpPr>
          <p:cNvPr id="48" name="矢印: 右 47">
            <a:extLst>
              <a:ext uri="{FF2B5EF4-FFF2-40B4-BE49-F238E27FC236}">
                <a16:creationId xmlns:a16="http://schemas.microsoft.com/office/drawing/2014/main" id="{9BB1532D-3429-4FEF-8433-75AE6E4E5F06}"/>
              </a:ext>
            </a:extLst>
          </p:cNvPr>
          <p:cNvSpPr/>
          <p:nvPr/>
        </p:nvSpPr>
        <p:spPr>
          <a:xfrm>
            <a:off x="4753999" y="3764334"/>
            <a:ext cx="42680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右 48">
            <a:extLst>
              <a:ext uri="{FF2B5EF4-FFF2-40B4-BE49-F238E27FC236}">
                <a16:creationId xmlns:a16="http://schemas.microsoft.com/office/drawing/2014/main" id="{55D6DAA6-91AB-4256-8D3D-818A2D092846}"/>
              </a:ext>
            </a:extLst>
          </p:cNvPr>
          <p:cNvSpPr/>
          <p:nvPr/>
        </p:nvSpPr>
        <p:spPr>
          <a:xfrm>
            <a:off x="4753999" y="5313682"/>
            <a:ext cx="42680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1" name="正方形/長方形 50">
                <a:extLst>
                  <a:ext uri="{FF2B5EF4-FFF2-40B4-BE49-F238E27FC236}">
                    <a16:creationId xmlns:a16="http://schemas.microsoft.com/office/drawing/2014/main" id="{8FFA008A-029B-4C9C-AED3-B9631C485823}"/>
                  </a:ext>
                </a:extLst>
              </p:cNvPr>
              <p:cNvSpPr/>
              <p:nvPr/>
            </p:nvSpPr>
            <p:spPr>
              <a:xfrm>
                <a:off x="6608311" y="3252921"/>
                <a:ext cx="1994048" cy="1480025"/>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u="sng" dirty="0">
                    <a:solidFill>
                      <a:schemeClr val="bg1">
                        <a:lumMod val="75000"/>
                        <a:lumOff val="25000"/>
                      </a:schemeClr>
                    </a:solidFill>
                  </a:rPr>
                  <a:t>入力次元</a:t>
                </a:r>
                <a:endParaRPr kumimoji="1" lang="en-US" altLang="ja-JP" b="1" u="sng" dirty="0">
                  <a:solidFill>
                    <a:schemeClr val="bg1">
                      <a:lumMod val="75000"/>
                      <a:lumOff val="25000"/>
                    </a:schemeClr>
                  </a:solidFill>
                </a:endParaRPr>
              </a:p>
              <a:p>
                <a:pPr algn="ctr"/>
                <a:endParaRPr kumimoji="1" lang="en-US" altLang="ja-JP" b="1" u="sng" dirty="0">
                  <a:solidFill>
                    <a:schemeClr val="bg1">
                      <a:lumMod val="75000"/>
                      <a:lumOff val="25000"/>
                    </a:schemeClr>
                  </a:solidFill>
                </a:endParaRPr>
              </a:p>
              <a:p>
                <a:pPr algn="ctr"/>
                <a14:m>
                  <m:oMathPara xmlns:m="http://schemas.openxmlformats.org/officeDocument/2006/math">
                    <m:oMathParaPr>
                      <m:jc m:val="centerGroup"/>
                    </m:oMathParaPr>
                    <m:oMath xmlns:m="http://schemas.openxmlformats.org/officeDocument/2006/math">
                      <m:r>
                        <a:rPr kumimoji="1" lang="en-US" altLang="ja-JP" b="1" i="0" smtClean="0">
                          <a:solidFill>
                            <a:schemeClr val="bg1">
                              <a:lumMod val="75000"/>
                              <a:lumOff val="25000"/>
                            </a:schemeClr>
                          </a:solidFill>
                          <a:latin typeface="Cambria Math" panose="02040503050406030204" pitchFamily="18" charset="0"/>
                        </a:rPr>
                        <m:t>(</m:t>
                      </m:r>
                      <m:r>
                        <a:rPr kumimoji="1" lang="en-US" altLang="ja-JP" b="0" i="0" smtClean="0">
                          <a:solidFill>
                            <a:schemeClr val="bg1">
                              <a:lumMod val="75000"/>
                              <a:lumOff val="25000"/>
                            </a:schemeClr>
                          </a:solidFill>
                          <a:latin typeface="Cambria Math" panose="02040503050406030204" pitchFamily="18" charset="0"/>
                        </a:rPr>
                        <m:t>2 </m:t>
                      </m:r>
                      <m:r>
                        <a:rPr kumimoji="1" lang="en-US" altLang="ja-JP" b="0" i="1" smtClean="0">
                          <a:solidFill>
                            <a:schemeClr val="bg1">
                              <a:lumMod val="75000"/>
                              <a:lumOff val="25000"/>
                            </a:schemeClr>
                          </a:solidFill>
                          <a:latin typeface="Cambria Math" panose="02040503050406030204" pitchFamily="18" charset="0"/>
                          <a:ea typeface="Cambria Math" panose="02040503050406030204" pitchFamily="18" charset="0"/>
                        </a:rPr>
                        <m:t>×128 ×128)</m:t>
                      </m:r>
                    </m:oMath>
                  </m:oMathPara>
                </a14:m>
                <a:endParaRPr kumimoji="1" lang="en-US" altLang="ja-JP" dirty="0">
                  <a:solidFill>
                    <a:schemeClr val="bg1">
                      <a:lumMod val="75000"/>
                      <a:lumOff val="25000"/>
                    </a:schemeClr>
                  </a:solidFill>
                </a:endParaRPr>
              </a:p>
            </p:txBody>
          </p:sp>
        </mc:Choice>
        <mc:Fallback xmlns="">
          <p:sp>
            <p:nvSpPr>
              <p:cNvPr id="51" name="正方形/長方形 50">
                <a:extLst>
                  <a:ext uri="{FF2B5EF4-FFF2-40B4-BE49-F238E27FC236}">
                    <a16:creationId xmlns:a16="http://schemas.microsoft.com/office/drawing/2014/main" id="{8FFA008A-029B-4C9C-AED3-B9631C485823}"/>
                  </a:ext>
                </a:extLst>
              </p:cNvPr>
              <p:cNvSpPr>
                <a:spLocks noRot="1" noChangeAspect="1" noMove="1" noResize="1" noEditPoints="1" noAdjustHandles="1" noChangeArrowheads="1" noChangeShapeType="1" noTextEdit="1"/>
              </p:cNvSpPr>
              <p:nvPr/>
            </p:nvSpPr>
            <p:spPr>
              <a:xfrm>
                <a:off x="6608311" y="3252921"/>
                <a:ext cx="1994048" cy="1480025"/>
              </a:xfrm>
              <a:prstGeom prst="rect">
                <a:avLst/>
              </a:prstGeom>
              <a:blipFill>
                <a:blip r:embed="rId7"/>
                <a:stretch>
                  <a:fillRect t="-2857"/>
                </a:stretch>
              </a:blipFill>
              <a:ln>
                <a:solidFill>
                  <a:schemeClr val="bg1">
                    <a:lumMod val="85000"/>
                    <a:lumOff val="15000"/>
                  </a:schemeClr>
                </a:solidFill>
              </a:ln>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A372706B-72CD-47C1-9DD4-EEC0F7BA2EE1}"/>
              </a:ext>
            </a:extLst>
          </p:cNvPr>
          <p:cNvSpPr txBox="1"/>
          <p:nvPr/>
        </p:nvSpPr>
        <p:spPr>
          <a:xfrm>
            <a:off x="4849935" y="1681255"/>
            <a:ext cx="1996194" cy="307777"/>
          </a:xfrm>
          <a:prstGeom prst="rect">
            <a:avLst/>
          </a:prstGeom>
          <a:noFill/>
        </p:spPr>
        <p:txBody>
          <a:bodyPr wrap="square">
            <a:spAutoFit/>
          </a:bodyPr>
          <a:lstStyle/>
          <a:p>
            <a:pPr algn="ctr"/>
            <a:r>
              <a:rPr kumimoji="1" lang="en-US" altLang="ja-JP" sz="1400" cap="none" dirty="0">
                <a:solidFill>
                  <a:schemeClr val="tx1"/>
                </a:solidFill>
              </a:rPr>
              <a:t>Resize</a:t>
            </a:r>
            <a:endParaRPr lang="ja-JP" altLang="en-US" sz="1400" dirty="0"/>
          </a:p>
        </p:txBody>
      </p:sp>
      <p:cxnSp>
        <p:nvCxnSpPr>
          <p:cNvPr id="54" name="コネクタ: カギ線 53">
            <a:extLst>
              <a:ext uri="{FF2B5EF4-FFF2-40B4-BE49-F238E27FC236}">
                <a16:creationId xmlns:a16="http://schemas.microsoft.com/office/drawing/2014/main" id="{E6CA92D4-D7AA-40CE-BC74-3EDF65477125}"/>
              </a:ext>
            </a:extLst>
          </p:cNvPr>
          <p:cNvCxnSpPr>
            <a:cxnSpLocks/>
          </p:cNvCxnSpPr>
          <p:nvPr/>
        </p:nvCxnSpPr>
        <p:spPr>
          <a:xfrm rot="16200000" flipH="1">
            <a:off x="6792705" y="4153037"/>
            <a:ext cx="351788" cy="244941"/>
          </a:xfrm>
          <a:prstGeom prst="bentConnector3">
            <a:avLst>
              <a:gd name="adj1" fmla="val 99098"/>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13A0C8C6-5498-4632-BC2B-D11929CAA62F}"/>
              </a:ext>
            </a:extLst>
          </p:cNvPr>
          <p:cNvSpPr txBox="1"/>
          <p:nvPr/>
        </p:nvSpPr>
        <p:spPr>
          <a:xfrm>
            <a:off x="6739414" y="4297513"/>
            <a:ext cx="1996194" cy="338554"/>
          </a:xfrm>
          <a:prstGeom prst="rect">
            <a:avLst/>
          </a:prstGeom>
          <a:noFill/>
        </p:spPr>
        <p:txBody>
          <a:bodyPr wrap="square">
            <a:spAutoFit/>
          </a:bodyPr>
          <a:lstStyle/>
          <a:p>
            <a:pPr algn="ctr"/>
            <a:r>
              <a:rPr kumimoji="1" lang="ja-JP" altLang="en-US" sz="1600" dirty="0">
                <a:solidFill>
                  <a:schemeClr val="bg1">
                    <a:lumMod val="75000"/>
                    <a:lumOff val="25000"/>
                  </a:schemeClr>
                </a:solidFill>
              </a:rPr>
              <a:t>ステレオ </a:t>
            </a:r>
            <a:r>
              <a:rPr kumimoji="1" lang="en-US" altLang="ja-JP" sz="1600" dirty="0">
                <a:solidFill>
                  <a:schemeClr val="bg1">
                    <a:lumMod val="75000"/>
                    <a:lumOff val="25000"/>
                  </a:schemeClr>
                </a:solidFill>
              </a:rPr>
              <a:t>(L, R)</a:t>
            </a:r>
            <a:endParaRPr lang="ja-JP" altLang="en-US" sz="1600" dirty="0">
              <a:solidFill>
                <a:schemeClr val="bg1">
                  <a:lumMod val="75000"/>
                  <a:lumOff val="25000"/>
                </a:schemeClr>
              </a:solidFill>
            </a:endParaRPr>
          </a:p>
        </p:txBody>
      </p:sp>
      <p:pic>
        <p:nvPicPr>
          <p:cNvPr id="31" name="図 30" descr="グラフィカル ユーザー インターフェイス が含まれている画像&#10;&#10;自動的に生成された説明">
            <a:extLst>
              <a:ext uri="{FF2B5EF4-FFF2-40B4-BE49-F238E27FC236}">
                <a16:creationId xmlns:a16="http://schemas.microsoft.com/office/drawing/2014/main" id="{D8237A9C-8230-448B-9989-2184EA16D4A8}"/>
              </a:ext>
            </a:extLst>
          </p:cNvPr>
          <p:cNvPicPr>
            <a:picLocks noChangeAspect="1"/>
          </p:cNvPicPr>
          <p:nvPr/>
        </p:nvPicPr>
        <p:blipFill rotWithShape="1">
          <a:blip r:embed="rId3">
            <a:extLst>
              <a:ext uri="{28A0092B-C50C-407E-A947-70E740481C1C}">
                <a14:useLocalDpi xmlns:a14="http://schemas.microsoft.com/office/drawing/2010/main" val="0"/>
              </a:ext>
            </a:extLst>
          </a:blip>
          <a:srcRect l="7902" t="44507" r="31096" b="45493"/>
          <a:stretch/>
        </p:blipFill>
        <p:spPr>
          <a:xfrm>
            <a:off x="5340432" y="1989032"/>
            <a:ext cx="1015200" cy="1013875"/>
          </a:xfrm>
          <a:prstGeom prst="rect">
            <a:avLst/>
          </a:prstGeom>
        </p:spPr>
      </p:pic>
    </p:spTree>
    <p:extLst>
      <p:ext uri="{BB962C8B-B14F-4D97-AF65-F5344CB8AC3E}">
        <p14:creationId xmlns:p14="http://schemas.microsoft.com/office/powerpoint/2010/main" val="100204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データ拡張 </a:t>
            </a:r>
            <a:r>
              <a:rPr lang="en-US" altLang="ja-JP" sz="4050" dirty="0"/>
              <a:t>/ </a:t>
            </a:r>
            <a:r>
              <a:rPr lang="ja-JP" altLang="en-US" sz="4050" dirty="0"/>
              <a:t>整形</a:t>
            </a:r>
            <a:endParaRPr lang="ja-JP" altLang="en-US" sz="4050" cap="none" dirty="0">
              <a:solidFill>
                <a:schemeClr val="tx1"/>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5CC16FD6-DEB8-4A30-A4E1-D184F1534BB3}"/>
              </a:ext>
            </a:extLst>
          </p:cNvPr>
          <p:cNvPicPr>
            <a:picLocks noChangeAspect="1"/>
          </p:cNvPicPr>
          <p:nvPr/>
        </p:nvPicPr>
        <p:blipFill rotWithShape="1">
          <a:blip r:embed="rId3">
            <a:extLst>
              <a:ext uri="{28A0092B-C50C-407E-A947-70E740481C1C}">
                <a14:useLocalDpi xmlns:a14="http://schemas.microsoft.com/office/drawing/2010/main" val="0"/>
              </a:ext>
            </a:extLst>
          </a:blip>
          <a:srcRect t="42388" r="31096" b="37557"/>
          <a:stretch/>
        </p:blipFill>
        <p:spPr>
          <a:xfrm>
            <a:off x="856062" y="2049618"/>
            <a:ext cx="1546898" cy="916935"/>
          </a:xfrm>
          <a:prstGeom prst="rect">
            <a:avLst/>
          </a:prstGeom>
        </p:spPr>
      </p:pic>
      <p:pic>
        <p:nvPicPr>
          <p:cNvPr id="19" name="図 18" descr="グラフィカル ユーザー インターフェイス が含まれている画像&#10;&#10;自動的に生成された説明">
            <a:extLst>
              <a:ext uri="{FF2B5EF4-FFF2-40B4-BE49-F238E27FC236}">
                <a16:creationId xmlns:a16="http://schemas.microsoft.com/office/drawing/2014/main" id="{3CB6A926-130A-49D4-B12C-DA89B632BE11}"/>
              </a:ext>
            </a:extLst>
          </p:cNvPr>
          <p:cNvPicPr>
            <a:picLocks noChangeAspect="1"/>
          </p:cNvPicPr>
          <p:nvPr/>
        </p:nvPicPr>
        <p:blipFill rotWithShape="1">
          <a:blip r:embed="rId4">
            <a:extLst>
              <a:ext uri="{28A0092B-C50C-407E-A947-70E740481C1C}">
                <a14:useLocalDpi xmlns:a14="http://schemas.microsoft.com/office/drawing/2010/main" val="0"/>
              </a:ext>
            </a:extLst>
          </a:blip>
          <a:srcRect t="42387" r="31096" b="37558"/>
          <a:stretch/>
        </p:blipFill>
        <p:spPr>
          <a:xfrm>
            <a:off x="856061" y="3534466"/>
            <a:ext cx="1546897" cy="916936"/>
          </a:xfrm>
          <a:prstGeom prst="rect">
            <a:avLst/>
          </a:prstGeom>
        </p:spPr>
      </p:pic>
      <p:pic>
        <p:nvPicPr>
          <p:cNvPr id="16" name="図 15" descr="テーブル が含まれている画像&#10;&#10;自動的に生成された説明">
            <a:extLst>
              <a:ext uri="{FF2B5EF4-FFF2-40B4-BE49-F238E27FC236}">
                <a16:creationId xmlns:a16="http://schemas.microsoft.com/office/drawing/2014/main" id="{8D8B350F-ED8E-4D07-9A93-E40369E94640}"/>
              </a:ext>
            </a:extLst>
          </p:cNvPr>
          <p:cNvPicPr>
            <a:picLocks noChangeAspect="1"/>
          </p:cNvPicPr>
          <p:nvPr/>
        </p:nvPicPr>
        <p:blipFill rotWithShape="1">
          <a:blip r:embed="rId5">
            <a:extLst>
              <a:ext uri="{28A0092B-C50C-407E-A947-70E740481C1C}">
                <a14:useLocalDpi xmlns:a14="http://schemas.microsoft.com/office/drawing/2010/main" val="0"/>
              </a:ext>
            </a:extLst>
          </a:blip>
          <a:srcRect t="42619" r="31096" b="37326"/>
          <a:stretch/>
        </p:blipFill>
        <p:spPr>
          <a:xfrm>
            <a:off x="856062" y="5083814"/>
            <a:ext cx="1546896" cy="916936"/>
          </a:xfrm>
          <a:prstGeom prst="rect">
            <a:avLst/>
          </a:prstGeom>
        </p:spPr>
      </p:pic>
      <p:sp>
        <p:nvSpPr>
          <p:cNvPr id="18" name="矢印: 右 17">
            <a:extLst>
              <a:ext uri="{FF2B5EF4-FFF2-40B4-BE49-F238E27FC236}">
                <a16:creationId xmlns:a16="http://schemas.microsoft.com/office/drawing/2014/main" id="{66A4058B-F153-4ACF-B24D-DBE4B9BCB557}"/>
              </a:ext>
            </a:extLst>
          </p:cNvPr>
          <p:cNvSpPr/>
          <p:nvPr/>
        </p:nvSpPr>
        <p:spPr>
          <a:xfrm>
            <a:off x="2560814" y="2279484"/>
            <a:ext cx="42680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56F0AEBB-4709-4AEB-97F3-A8CE8F836685}"/>
              </a:ext>
            </a:extLst>
          </p:cNvPr>
          <p:cNvGrpSpPr/>
          <p:nvPr/>
        </p:nvGrpSpPr>
        <p:grpSpPr>
          <a:xfrm>
            <a:off x="3098909" y="2049617"/>
            <a:ext cx="1546899" cy="916935"/>
            <a:chOff x="5304956" y="2147402"/>
            <a:chExt cx="2128281" cy="916935"/>
          </a:xfrm>
        </p:grpSpPr>
        <p:pic>
          <p:nvPicPr>
            <p:cNvPr id="23" name="図 22" descr="グラフィカル ユーザー インターフェイス が含まれている画像&#10;&#10;自動的に生成された説明">
              <a:extLst>
                <a:ext uri="{FF2B5EF4-FFF2-40B4-BE49-F238E27FC236}">
                  <a16:creationId xmlns:a16="http://schemas.microsoft.com/office/drawing/2014/main" id="{CF72C25A-8908-49C5-8928-4B26EB69DE9B}"/>
                </a:ext>
              </a:extLst>
            </p:cNvPr>
            <p:cNvPicPr>
              <a:picLocks noChangeAspect="1"/>
            </p:cNvPicPr>
            <p:nvPr/>
          </p:nvPicPr>
          <p:blipFill rotWithShape="1">
            <a:blip r:embed="rId3">
              <a:extLst>
                <a:ext uri="{28A0092B-C50C-407E-A947-70E740481C1C}">
                  <a14:useLocalDpi xmlns:a14="http://schemas.microsoft.com/office/drawing/2010/main" val="0"/>
                </a:ext>
              </a:extLst>
            </a:blip>
            <a:srcRect t="42388" r="31096" b="37557"/>
            <a:stretch/>
          </p:blipFill>
          <p:spPr>
            <a:xfrm>
              <a:off x="5304956" y="2147402"/>
              <a:ext cx="2128281" cy="916935"/>
            </a:xfrm>
            <a:prstGeom prst="rect">
              <a:avLst/>
            </a:prstGeom>
          </p:spPr>
        </p:pic>
        <p:cxnSp>
          <p:nvCxnSpPr>
            <p:cNvPr id="35" name="直線コネクタ 34">
              <a:extLst>
                <a:ext uri="{FF2B5EF4-FFF2-40B4-BE49-F238E27FC236}">
                  <a16:creationId xmlns:a16="http://schemas.microsoft.com/office/drawing/2014/main" id="{C43E5EB0-3D46-4A78-A16F-ECC66B3DA128}"/>
                </a:ext>
              </a:extLst>
            </p:cNvPr>
            <p:cNvCxnSpPr>
              <a:cxnSpLocks/>
            </p:cNvCxnSpPr>
            <p:nvPr/>
          </p:nvCxnSpPr>
          <p:spPr>
            <a:xfrm>
              <a:off x="5551404" y="2668227"/>
              <a:ext cx="1881833"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697FB49-A96D-40C5-808B-3A2014B9DBD5}"/>
                </a:ext>
              </a:extLst>
            </p:cNvPr>
            <p:cNvCxnSpPr>
              <a:cxnSpLocks/>
            </p:cNvCxnSpPr>
            <p:nvPr/>
          </p:nvCxnSpPr>
          <p:spPr>
            <a:xfrm flipH="1">
              <a:off x="6089499" y="2236437"/>
              <a:ext cx="1" cy="5432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E6BAF6B-E81F-482E-87EB-436B20B247E5}"/>
                </a:ext>
              </a:extLst>
            </p:cNvPr>
            <p:cNvCxnSpPr>
              <a:cxnSpLocks/>
            </p:cNvCxnSpPr>
            <p:nvPr/>
          </p:nvCxnSpPr>
          <p:spPr>
            <a:xfrm flipH="1">
              <a:off x="6259473" y="2236437"/>
              <a:ext cx="1" cy="5432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722E7A3C-8577-4C11-B871-A38CDF20CE05}"/>
              </a:ext>
            </a:extLst>
          </p:cNvPr>
          <p:cNvSpPr txBox="1"/>
          <p:nvPr/>
        </p:nvSpPr>
        <p:spPr>
          <a:xfrm>
            <a:off x="484804" y="1680285"/>
            <a:ext cx="1435395" cy="369332"/>
          </a:xfrm>
          <a:prstGeom prst="rect">
            <a:avLst/>
          </a:prstGeom>
          <a:noFill/>
        </p:spPr>
        <p:txBody>
          <a:bodyPr wrap="square" rtlCol="0">
            <a:spAutoFit/>
          </a:bodyPr>
          <a:lstStyle/>
          <a:p>
            <a:r>
              <a:rPr kumimoji="1" lang="en-US" altLang="ja-JP" dirty="0"/>
              <a:t>train</a:t>
            </a:r>
            <a:endParaRPr kumimoji="1" lang="ja-JP" altLang="en-US" dirty="0"/>
          </a:p>
        </p:txBody>
      </p:sp>
      <p:sp>
        <p:nvSpPr>
          <p:cNvPr id="28" name="テキスト ボックス 27">
            <a:extLst>
              <a:ext uri="{FF2B5EF4-FFF2-40B4-BE49-F238E27FC236}">
                <a16:creationId xmlns:a16="http://schemas.microsoft.com/office/drawing/2014/main" id="{3A347CA0-FAD4-4CFC-AEAF-0F32A8F1BB8A}"/>
              </a:ext>
            </a:extLst>
          </p:cNvPr>
          <p:cNvSpPr txBox="1"/>
          <p:nvPr/>
        </p:nvSpPr>
        <p:spPr>
          <a:xfrm>
            <a:off x="484804" y="3165134"/>
            <a:ext cx="2050886" cy="369332"/>
          </a:xfrm>
          <a:prstGeom prst="rect">
            <a:avLst/>
          </a:prstGeom>
          <a:noFill/>
        </p:spPr>
        <p:txBody>
          <a:bodyPr wrap="square" rtlCol="0">
            <a:spAutoFit/>
          </a:bodyPr>
          <a:lstStyle/>
          <a:p>
            <a:r>
              <a:rPr kumimoji="1" lang="en-US" altLang="ja-JP" dirty="0"/>
              <a:t>validation</a:t>
            </a:r>
            <a:endParaRPr kumimoji="1" lang="ja-JP" altLang="en-US" dirty="0"/>
          </a:p>
        </p:txBody>
      </p:sp>
      <p:sp>
        <p:nvSpPr>
          <p:cNvPr id="29" name="矢印: 右 28">
            <a:extLst>
              <a:ext uri="{FF2B5EF4-FFF2-40B4-BE49-F238E27FC236}">
                <a16:creationId xmlns:a16="http://schemas.microsoft.com/office/drawing/2014/main" id="{9035EE29-E10A-400E-B15D-3184BAE093D0}"/>
              </a:ext>
            </a:extLst>
          </p:cNvPr>
          <p:cNvSpPr/>
          <p:nvPr/>
        </p:nvSpPr>
        <p:spPr>
          <a:xfrm>
            <a:off x="4806657" y="2279484"/>
            <a:ext cx="42680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7231EE4-330C-4800-9CD4-52271555EE9D}"/>
              </a:ext>
            </a:extLst>
          </p:cNvPr>
          <p:cNvSpPr txBox="1"/>
          <p:nvPr/>
        </p:nvSpPr>
        <p:spPr>
          <a:xfrm>
            <a:off x="484804" y="4709526"/>
            <a:ext cx="1435395" cy="369332"/>
          </a:xfrm>
          <a:prstGeom prst="rect">
            <a:avLst/>
          </a:prstGeom>
          <a:noFill/>
        </p:spPr>
        <p:txBody>
          <a:bodyPr wrap="square" rtlCol="0">
            <a:spAutoFit/>
          </a:bodyPr>
          <a:lstStyle/>
          <a:p>
            <a:r>
              <a:rPr kumimoji="1" lang="en-US" altLang="ja-JP" dirty="0"/>
              <a:t>test</a:t>
            </a:r>
            <a:endParaRPr kumimoji="1" lang="ja-JP" altLang="en-US" dirty="0"/>
          </a:p>
        </p:txBody>
      </p:sp>
      <p:pic>
        <p:nvPicPr>
          <p:cNvPr id="33" name="図 32" descr="グラフィカル ユーザー インターフェイス が含まれている画像&#10;&#10;自動的に生成された説明">
            <a:extLst>
              <a:ext uri="{FF2B5EF4-FFF2-40B4-BE49-F238E27FC236}">
                <a16:creationId xmlns:a16="http://schemas.microsoft.com/office/drawing/2014/main" id="{FDF064B8-042D-420B-91CF-EB17A0FF87B4}"/>
              </a:ext>
            </a:extLst>
          </p:cNvPr>
          <p:cNvPicPr>
            <a:picLocks noChangeAspect="1"/>
          </p:cNvPicPr>
          <p:nvPr/>
        </p:nvPicPr>
        <p:blipFill rotWithShape="1">
          <a:blip r:embed="rId4">
            <a:extLst>
              <a:ext uri="{28A0092B-C50C-407E-A947-70E740481C1C}">
                <a14:useLocalDpi xmlns:a14="http://schemas.microsoft.com/office/drawing/2010/main" val="0"/>
              </a:ext>
            </a:extLst>
          </a:blip>
          <a:srcRect l="8325" t="44462" r="75213" b="44416"/>
          <a:stretch/>
        </p:blipFill>
        <p:spPr>
          <a:xfrm>
            <a:off x="5341756" y="3485334"/>
            <a:ext cx="1015200" cy="1015200"/>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2F028944-72D1-4D70-AA00-B93F28165BD4}"/>
              </a:ext>
            </a:extLst>
          </p:cNvPr>
          <p:cNvPicPr>
            <a:picLocks noChangeAspect="1"/>
          </p:cNvPicPr>
          <p:nvPr/>
        </p:nvPicPr>
        <p:blipFill rotWithShape="1">
          <a:blip r:embed="rId6">
            <a:extLst>
              <a:ext uri="{28A0092B-C50C-407E-A947-70E740481C1C}">
                <a14:useLocalDpi xmlns:a14="http://schemas.microsoft.com/office/drawing/2010/main" val="0"/>
              </a:ext>
            </a:extLst>
          </a:blip>
          <a:srcRect l="12950" t="9436" r="1705" b="31303"/>
          <a:stretch/>
        </p:blipFill>
        <p:spPr>
          <a:xfrm>
            <a:off x="5340432" y="2000484"/>
            <a:ext cx="1015200" cy="1015200"/>
          </a:xfrm>
          <a:prstGeom prst="rect">
            <a:avLst/>
          </a:prstGeom>
        </p:spPr>
      </p:pic>
      <p:pic>
        <p:nvPicPr>
          <p:cNvPr id="47" name="図 46" descr="テーブル が含まれている画像&#10;&#10;自動的に生成された説明">
            <a:extLst>
              <a:ext uri="{FF2B5EF4-FFF2-40B4-BE49-F238E27FC236}">
                <a16:creationId xmlns:a16="http://schemas.microsoft.com/office/drawing/2014/main" id="{536BC5D5-6CB7-4333-AEB2-938567EC1835}"/>
              </a:ext>
            </a:extLst>
          </p:cNvPr>
          <p:cNvPicPr>
            <a:picLocks noChangeAspect="1"/>
          </p:cNvPicPr>
          <p:nvPr/>
        </p:nvPicPr>
        <p:blipFill rotWithShape="1">
          <a:blip r:embed="rId5">
            <a:extLst>
              <a:ext uri="{28A0092B-C50C-407E-A947-70E740481C1C}">
                <a14:useLocalDpi xmlns:a14="http://schemas.microsoft.com/office/drawing/2010/main" val="0"/>
              </a:ext>
            </a:extLst>
          </a:blip>
          <a:srcRect l="9867" t="44003" r="32960" b="43892"/>
          <a:stretch/>
        </p:blipFill>
        <p:spPr>
          <a:xfrm>
            <a:off x="5341756" y="5035344"/>
            <a:ext cx="1013876" cy="1013876"/>
          </a:xfrm>
          <a:prstGeom prst="rect">
            <a:avLst/>
          </a:prstGeom>
        </p:spPr>
      </p:pic>
      <p:sp>
        <p:nvSpPr>
          <p:cNvPr id="48" name="矢印: 右 47">
            <a:extLst>
              <a:ext uri="{FF2B5EF4-FFF2-40B4-BE49-F238E27FC236}">
                <a16:creationId xmlns:a16="http://schemas.microsoft.com/office/drawing/2014/main" id="{9BB1532D-3429-4FEF-8433-75AE6E4E5F06}"/>
              </a:ext>
            </a:extLst>
          </p:cNvPr>
          <p:cNvSpPr/>
          <p:nvPr/>
        </p:nvSpPr>
        <p:spPr>
          <a:xfrm>
            <a:off x="4753999" y="3764334"/>
            <a:ext cx="42680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右 48">
            <a:extLst>
              <a:ext uri="{FF2B5EF4-FFF2-40B4-BE49-F238E27FC236}">
                <a16:creationId xmlns:a16="http://schemas.microsoft.com/office/drawing/2014/main" id="{55D6DAA6-91AB-4256-8D3D-818A2D092846}"/>
              </a:ext>
            </a:extLst>
          </p:cNvPr>
          <p:cNvSpPr/>
          <p:nvPr/>
        </p:nvSpPr>
        <p:spPr>
          <a:xfrm>
            <a:off x="4753999" y="5313682"/>
            <a:ext cx="42680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B9F617CB-0829-4C09-952A-164CF08333DA}"/>
              </a:ext>
            </a:extLst>
          </p:cNvPr>
          <p:cNvSpPr txBox="1"/>
          <p:nvPr/>
        </p:nvSpPr>
        <p:spPr>
          <a:xfrm>
            <a:off x="2874261" y="1677274"/>
            <a:ext cx="1996194" cy="307777"/>
          </a:xfrm>
          <a:prstGeom prst="rect">
            <a:avLst/>
          </a:prstGeom>
          <a:noFill/>
        </p:spPr>
        <p:txBody>
          <a:bodyPr wrap="square">
            <a:spAutoFit/>
          </a:bodyPr>
          <a:lstStyle/>
          <a:p>
            <a:pPr algn="ctr"/>
            <a:r>
              <a:rPr kumimoji="1" lang="en-US" altLang="ja-JP" sz="1400" cap="none" dirty="0" err="1">
                <a:solidFill>
                  <a:schemeClr val="tx1"/>
                </a:solidFill>
              </a:rPr>
              <a:t>SpecAugment</a:t>
            </a:r>
            <a:endParaRPr lang="ja-JP" altLang="en-US" sz="1400" dirty="0"/>
          </a:p>
        </p:txBody>
      </p:sp>
      <mc:AlternateContent xmlns:mc="http://schemas.openxmlformats.org/markup-compatibility/2006">
        <mc:Choice xmlns:a14="http://schemas.microsoft.com/office/drawing/2010/main" Requires="a14">
          <p:sp>
            <p:nvSpPr>
              <p:cNvPr id="51" name="正方形/長方形 50">
                <a:extLst>
                  <a:ext uri="{FF2B5EF4-FFF2-40B4-BE49-F238E27FC236}">
                    <a16:creationId xmlns:a16="http://schemas.microsoft.com/office/drawing/2014/main" id="{8FFA008A-029B-4C9C-AED3-B9631C485823}"/>
                  </a:ext>
                </a:extLst>
              </p:cNvPr>
              <p:cNvSpPr/>
              <p:nvPr/>
            </p:nvSpPr>
            <p:spPr>
              <a:xfrm>
                <a:off x="6608311" y="3252921"/>
                <a:ext cx="1994048" cy="1480025"/>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u="sng" dirty="0">
                    <a:solidFill>
                      <a:schemeClr val="bg1">
                        <a:lumMod val="75000"/>
                        <a:lumOff val="25000"/>
                      </a:schemeClr>
                    </a:solidFill>
                  </a:rPr>
                  <a:t>入力次元</a:t>
                </a:r>
                <a:endParaRPr kumimoji="1" lang="en-US" altLang="ja-JP" b="1" u="sng" dirty="0">
                  <a:solidFill>
                    <a:schemeClr val="bg1">
                      <a:lumMod val="75000"/>
                      <a:lumOff val="25000"/>
                    </a:schemeClr>
                  </a:solidFill>
                </a:endParaRPr>
              </a:p>
              <a:p>
                <a:pPr algn="ctr"/>
                <a:endParaRPr kumimoji="1" lang="en-US" altLang="ja-JP" b="1" u="sng" dirty="0">
                  <a:solidFill>
                    <a:schemeClr val="bg1">
                      <a:lumMod val="75000"/>
                      <a:lumOff val="25000"/>
                    </a:schemeClr>
                  </a:solidFill>
                </a:endParaRPr>
              </a:p>
              <a:p>
                <a:pPr algn="ctr"/>
                <a14:m>
                  <m:oMathPara xmlns:m="http://schemas.openxmlformats.org/officeDocument/2006/math">
                    <m:oMathParaPr>
                      <m:jc m:val="centerGroup"/>
                    </m:oMathParaPr>
                    <m:oMath xmlns:m="http://schemas.openxmlformats.org/officeDocument/2006/math">
                      <m:r>
                        <a:rPr kumimoji="1" lang="en-US" altLang="ja-JP" b="1" i="0" smtClean="0">
                          <a:solidFill>
                            <a:schemeClr val="bg1">
                              <a:lumMod val="75000"/>
                              <a:lumOff val="25000"/>
                            </a:schemeClr>
                          </a:solidFill>
                          <a:latin typeface="Cambria Math" panose="02040503050406030204" pitchFamily="18" charset="0"/>
                        </a:rPr>
                        <m:t>(</m:t>
                      </m:r>
                      <m:r>
                        <a:rPr kumimoji="1" lang="en-US" altLang="ja-JP" b="0" i="0" smtClean="0">
                          <a:solidFill>
                            <a:schemeClr val="bg1">
                              <a:lumMod val="75000"/>
                              <a:lumOff val="25000"/>
                            </a:schemeClr>
                          </a:solidFill>
                          <a:latin typeface="Cambria Math" panose="02040503050406030204" pitchFamily="18" charset="0"/>
                        </a:rPr>
                        <m:t>2 </m:t>
                      </m:r>
                      <m:r>
                        <a:rPr kumimoji="1" lang="en-US" altLang="ja-JP" b="0" i="1" smtClean="0">
                          <a:solidFill>
                            <a:schemeClr val="bg1">
                              <a:lumMod val="75000"/>
                              <a:lumOff val="25000"/>
                            </a:schemeClr>
                          </a:solidFill>
                          <a:latin typeface="Cambria Math" panose="02040503050406030204" pitchFamily="18" charset="0"/>
                          <a:ea typeface="Cambria Math" panose="02040503050406030204" pitchFamily="18" charset="0"/>
                        </a:rPr>
                        <m:t>×128 ×128)</m:t>
                      </m:r>
                    </m:oMath>
                  </m:oMathPara>
                </a14:m>
                <a:endParaRPr kumimoji="1" lang="en-US" altLang="ja-JP" dirty="0">
                  <a:solidFill>
                    <a:schemeClr val="bg1">
                      <a:lumMod val="75000"/>
                      <a:lumOff val="25000"/>
                    </a:schemeClr>
                  </a:solidFill>
                </a:endParaRPr>
              </a:p>
            </p:txBody>
          </p:sp>
        </mc:Choice>
        <mc:Fallback>
          <p:sp>
            <p:nvSpPr>
              <p:cNvPr id="51" name="正方形/長方形 50">
                <a:extLst>
                  <a:ext uri="{FF2B5EF4-FFF2-40B4-BE49-F238E27FC236}">
                    <a16:creationId xmlns:a16="http://schemas.microsoft.com/office/drawing/2014/main" id="{8FFA008A-029B-4C9C-AED3-B9631C485823}"/>
                  </a:ext>
                </a:extLst>
              </p:cNvPr>
              <p:cNvSpPr>
                <a:spLocks noRot="1" noChangeAspect="1" noMove="1" noResize="1" noEditPoints="1" noAdjustHandles="1" noChangeArrowheads="1" noChangeShapeType="1" noTextEdit="1"/>
              </p:cNvSpPr>
              <p:nvPr/>
            </p:nvSpPr>
            <p:spPr>
              <a:xfrm>
                <a:off x="6608311" y="3252921"/>
                <a:ext cx="1994048" cy="1480025"/>
              </a:xfrm>
              <a:prstGeom prst="rect">
                <a:avLst/>
              </a:prstGeom>
              <a:blipFill>
                <a:blip r:embed="rId7"/>
                <a:stretch>
                  <a:fillRect t="-2857"/>
                </a:stretch>
              </a:blipFill>
              <a:ln>
                <a:solidFill>
                  <a:schemeClr val="bg1">
                    <a:lumMod val="85000"/>
                    <a:lumOff val="15000"/>
                  </a:schemeClr>
                </a:solidFill>
              </a:ln>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A372706B-72CD-47C1-9DD4-EEC0F7BA2EE1}"/>
              </a:ext>
            </a:extLst>
          </p:cNvPr>
          <p:cNvSpPr txBox="1"/>
          <p:nvPr/>
        </p:nvSpPr>
        <p:spPr>
          <a:xfrm>
            <a:off x="4849935" y="1681255"/>
            <a:ext cx="1996194" cy="307777"/>
          </a:xfrm>
          <a:prstGeom prst="rect">
            <a:avLst/>
          </a:prstGeom>
          <a:noFill/>
        </p:spPr>
        <p:txBody>
          <a:bodyPr wrap="square">
            <a:spAutoFit/>
          </a:bodyPr>
          <a:lstStyle/>
          <a:p>
            <a:pPr algn="ctr"/>
            <a:r>
              <a:rPr kumimoji="1" lang="en-US" altLang="ja-JP" sz="1400" cap="none" dirty="0">
                <a:solidFill>
                  <a:schemeClr val="tx1"/>
                </a:solidFill>
              </a:rPr>
              <a:t>Resize</a:t>
            </a:r>
            <a:endParaRPr lang="ja-JP" altLang="en-US" sz="1400" dirty="0"/>
          </a:p>
        </p:txBody>
      </p:sp>
      <p:sp>
        <p:nvSpPr>
          <p:cNvPr id="34" name="中かっこ 33">
            <a:extLst>
              <a:ext uri="{FF2B5EF4-FFF2-40B4-BE49-F238E27FC236}">
                <a16:creationId xmlns:a16="http://schemas.microsoft.com/office/drawing/2014/main" id="{7BE0D4CD-F261-4E41-A862-936B02C8E412}"/>
              </a:ext>
            </a:extLst>
          </p:cNvPr>
          <p:cNvSpPr/>
          <p:nvPr/>
        </p:nvSpPr>
        <p:spPr>
          <a:xfrm>
            <a:off x="2730493" y="1868364"/>
            <a:ext cx="2278050" cy="1275570"/>
          </a:xfrm>
          <a:prstGeom prst="bracePair">
            <a:avLst/>
          </a:prstGeom>
          <a:ln w="28575">
            <a:solidFill>
              <a:srgbClr val="E05073">
                <a:alpha val="69804"/>
              </a:srgb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cxnSp>
        <p:nvCxnSpPr>
          <p:cNvPr id="54" name="コネクタ: カギ線 53">
            <a:extLst>
              <a:ext uri="{FF2B5EF4-FFF2-40B4-BE49-F238E27FC236}">
                <a16:creationId xmlns:a16="http://schemas.microsoft.com/office/drawing/2014/main" id="{E6CA92D4-D7AA-40CE-BC74-3EDF65477125}"/>
              </a:ext>
            </a:extLst>
          </p:cNvPr>
          <p:cNvCxnSpPr>
            <a:cxnSpLocks/>
          </p:cNvCxnSpPr>
          <p:nvPr/>
        </p:nvCxnSpPr>
        <p:spPr>
          <a:xfrm rot="16200000" flipH="1">
            <a:off x="6792705" y="4153037"/>
            <a:ext cx="351788" cy="244941"/>
          </a:xfrm>
          <a:prstGeom prst="bentConnector3">
            <a:avLst>
              <a:gd name="adj1" fmla="val 99098"/>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13A0C8C6-5498-4632-BC2B-D11929CAA62F}"/>
              </a:ext>
            </a:extLst>
          </p:cNvPr>
          <p:cNvSpPr txBox="1"/>
          <p:nvPr/>
        </p:nvSpPr>
        <p:spPr>
          <a:xfrm>
            <a:off x="6739414" y="4297513"/>
            <a:ext cx="1996194" cy="338554"/>
          </a:xfrm>
          <a:prstGeom prst="rect">
            <a:avLst/>
          </a:prstGeom>
          <a:noFill/>
        </p:spPr>
        <p:txBody>
          <a:bodyPr wrap="square">
            <a:spAutoFit/>
          </a:bodyPr>
          <a:lstStyle/>
          <a:p>
            <a:pPr algn="ctr"/>
            <a:r>
              <a:rPr kumimoji="1" lang="ja-JP" altLang="en-US" sz="1600" dirty="0">
                <a:solidFill>
                  <a:schemeClr val="bg1">
                    <a:lumMod val="75000"/>
                    <a:lumOff val="25000"/>
                  </a:schemeClr>
                </a:solidFill>
              </a:rPr>
              <a:t>ステレオ </a:t>
            </a:r>
            <a:r>
              <a:rPr kumimoji="1" lang="en-US" altLang="ja-JP" sz="1600" dirty="0">
                <a:solidFill>
                  <a:schemeClr val="bg1">
                    <a:lumMod val="75000"/>
                    <a:lumOff val="25000"/>
                  </a:schemeClr>
                </a:solidFill>
              </a:rPr>
              <a:t>(L, R)</a:t>
            </a:r>
            <a:endParaRPr lang="ja-JP" altLang="en-US" sz="1600" dirty="0">
              <a:solidFill>
                <a:schemeClr val="bg1">
                  <a:lumMod val="75000"/>
                  <a:lumOff val="25000"/>
                </a:schemeClr>
              </a:solidFill>
            </a:endParaRPr>
          </a:p>
        </p:txBody>
      </p:sp>
    </p:spTree>
    <p:extLst>
      <p:ext uri="{BB962C8B-B14F-4D97-AF65-F5344CB8AC3E}">
        <p14:creationId xmlns:p14="http://schemas.microsoft.com/office/powerpoint/2010/main" val="3003245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sz="3200" dirty="0">
                <a:solidFill>
                  <a:schemeClr val="tx1">
                    <a:lumMod val="95000"/>
                  </a:schemeClr>
                </a:solidFill>
              </a:rPr>
              <a:t>音声を入力とする動作ラベル推定</a:t>
            </a:r>
            <a:endParaRPr lang="ja-JP" altLang="en-US" sz="32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0" y="1732113"/>
            <a:ext cx="6810013" cy="3231654"/>
          </a:xfrm>
          <a:prstGeom prst="rect">
            <a:avLst/>
          </a:prstGeom>
          <a:noFill/>
        </p:spPr>
        <p:txBody>
          <a:bodyPr wrap="square" rtlCol="0">
            <a:spAutoFit/>
          </a:bodyPr>
          <a:lstStyle/>
          <a:p>
            <a:r>
              <a:rPr lang="ja-JP" altLang="en-US" sz="2000" dirty="0">
                <a:solidFill>
                  <a:schemeClr val="tx1">
                    <a:lumMod val="95000"/>
                  </a:schemeClr>
                </a:solidFill>
              </a:rPr>
              <a:t>・入力音声の長さは </a:t>
            </a:r>
            <a:r>
              <a:rPr lang="en-US" altLang="ja-JP" sz="2000" dirty="0">
                <a:solidFill>
                  <a:schemeClr val="tx1">
                    <a:lumMod val="95000"/>
                  </a:schemeClr>
                </a:solidFill>
              </a:rPr>
              <a:t>5 </a:t>
            </a:r>
            <a:r>
              <a:rPr lang="ja-JP" altLang="en-US" sz="2000" dirty="0">
                <a:solidFill>
                  <a:schemeClr val="tx1">
                    <a:lumMod val="95000"/>
                  </a:schemeClr>
                </a:solidFill>
              </a:rPr>
              <a:t>秒間に揃えた</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・ネットワークには</a:t>
            </a:r>
            <a:endParaRPr lang="en-US" altLang="ja-JP" sz="2000" dirty="0">
              <a:solidFill>
                <a:schemeClr val="tx1">
                  <a:lumMod val="95000"/>
                </a:schemeClr>
              </a:solidFill>
            </a:endParaRPr>
          </a:p>
          <a:p>
            <a:endParaRPr lang="en-US" altLang="ja-JP" sz="200" dirty="0">
              <a:solidFill>
                <a:schemeClr val="tx1">
                  <a:lumMod val="95000"/>
                </a:schemeClr>
              </a:solidFill>
            </a:endParaRPr>
          </a:p>
          <a:p>
            <a:r>
              <a:rPr lang="en-US" altLang="ja-JP" sz="2000" dirty="0">
                <a:solidFill>
                  <a:schemeClr val="tx1">
                    <a:lumMod val="95000"/>
                  </a:schemeClr>
                </a:solidFill>
              </a:rPr>
              <a:t>	</a:t>
            </a:r>
            <a:r>
              <a:rPr lang="ja-JP" altLang="en-US" sz="2000" dirty="0">
                <a:solidFill>
                  <a:schemeClr val="tx1">
                    <a:lumMod val="95000"/>
                  </a:schemeClr>
                </a:solidFill>
              </a:rPr>
              <a:t>・</a:t>
            </a:r>
            <a:r>
              <a:rPr lang="en-US" altLang="ja-JP" sz="2000" dirty="0">
                <a:solidFill>
                  <a:schemeClr val="tx1">
                    <a:lumMod val="95000"/>
                  </a:schemeClr>
                </a:solidFill>
              </a:rPr>
              <a:t>VGG16-BN (Batch Normalization) </a:t>
            </a:r>
            <a:br>
              <a:rPr lang="en-US" altLang="ja-JP" sz="2000" dirty="0">
                <a:solidFill>
                  <a:schemeClr val="tx1">
                    <a:lumMod val="95000"/>
                  </a:schemeClr>
                </a:solidFill>
              </a:rPr>
            </a:br>
            <a:r>
              <a:rPr lang="en-US" altLang="ja-JP" sz="2000" dirty="0">
                <a:solidFill>
                  <a:schemeClr val="tx1">
                    <a:lumMod val="95000"/>
                  </a:schemeClr>
                </a:solidFill>
              </a:rPr>
              <a:t>	</a:t>
            </a:r>
            <a:r>
              <a:rPr lang="ja-JP" altLang="en-US" sz="2000" dirty="0">
                <a:solidFill>
                  <a:schemeClr val="tx1">
                    <a:lumMod val="95000"/>
                  </a:schemeClr>
                </a:solidFill>
              </a:rPr>
              <a:t>・</a:t>
            </a:r>
            <a:r>
              <a:rPr lang="en-US" altLang="ja-JP" sz="2000" dirty="0">
                <a:solidFill>
                  <a:schemeClr val="tx1">
                    <a:lumMod val="95000"/>
                  </a:schemeClr>
                </a:solidFill>
              </a:rPr>
              <a:t>ResNet34</a:t>
            </a:r>
          </a:p>
          <a:p>
            <a:endParaRPr lang="en-US" altLang="ja-JP" sz="200" dirty="0">
              <a:solidFill>
                <a:schemeClr val="tx1">
                  <a:lumMod val="95000"/>
                </a:schemeClr>
              </a:solidFill>
            </a:endParaRPr>
          </a:p>
          <a:p>
            <a:r>
              <a:rPr lang="ja-JP" altLang="en-US" sz="2000" dirty="0">
                <a:solidFill>
                  <a:schemeClr val="tx1">
                    <a:lumMod val="95000"/>
                  </a:schemeClr>
                </a:solidFill>
              </a:rPr>
              <a:t>　の事前学習済みモデルを使用し</a:t>
            </a:r>
            <a:r>
              <a:rPr lang="en-US" altLang="ja-JP" sz="2000" dirty="0">
                <a:solidFill>
                  <a:schemeClr val="tx1">
                    <a:lumMod val="95000"/>
                  </a:schemeClr>
                </a:solidFill>
              </a:rPr>
              <a:t>,</a:t>
            </a:r>
          </a:p>
          <a:p>
            <a:r>
              <a:rPr lang="ja-JP" altLang="en-US" sz="2000" dirty="0">
                <a:solidFill>
                  <a:schemeClr val="tx1">
                    <a:lumMod val="95000"/>
                  </a:schemeClr>
                </a:solidFill>
              </a:rPr>
              <a:t>　最後の全結合層のみを </a:t>
            </a:r>
            <a:r>
              <a:rPr lang="en-US" altLang="ja-JP" sz="2000" dirty="0">
                <a:solidFill>
                  <a:schemeClr val="tx1">
                    <a:lumMod val="95000"/>
                  </a:schemeClr>
                </a:solidFill>
              </a:rPr>
              <a:t>fine tuning </a:t>
            </a:r>
            <a:r>
              <a:rPr lang="ja-JP" altLang="en-US" sz="2000" dirty="0">
                <a:solidFill>
                  <a:schemeClr val="tx1">
                    <a:lumMod val="95000"/>
                  </a:schemeClr>
                </a:solidFill>
              </a:rPr>
              <a:t>した</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・訓練時に </a:t>
            </a:r>
            <a:r>
              <a:rPr kumimoji="1" lang="en-US" altLang="ja-JP" sz="2000" cap="none" dirty="0">
                <a:solidFill>
                  <a:schemeClr val="tx1"/>
                </a:solidFill>
              </a:rPr>
              <a:t>Spec Augment</a:t>
            </a:r>
            <a:r>
              <a:rPr kumimoji="1" lang="en-US" altLang="ja-JP" sz="2000" cap="none" dirty="0">
                <a:solidFill>
                  <a:schemeClr val="tx1">
                    <a:lumMod val="95000"/>
                  </a:schemeClr>
                </a:solidFill>
              </a:rPr>
              <a:t> </a:t>
            </a:r>
            <a:r>
              <a:rPr kumimoji="1" lang="ja-JP" altLang="en-US" sz="2000" cap="none" dirty="0">
                <a:solidFill>
                  <a:schemeClr val="tx1">
                    <a:lumMod val="95000"/>
                  </a:schemeClr>
                </a:solidFill>
              </a:rPr>
              <a:t>を</a:t>
            </a:r>
            <a:br>
              <a:rPr kumimoji="1" lang="en-US" altLang="ja-JP" sz="2000" dirty="0">
                <a:solidFill>
                  <a:schemeClr val="tx1">
                    <a:lumMod val="95000"/>
                  </a:schemeClr>
                </a:solidFill>
              </a:rPr>
            </a:br>
            <a:r>
              <a:rPr kumimoji="1" lang="ja-JP" altLang="en-US" sz="2000" dirty="0">
                <a:solidFill>
                  <a:schemeClr val="tx1">
                    <a:lumMod val="95000"/>
                  </a:schemeClr>
                </a:solidFill>
              </a:rPr>
              <a:t>　行う場合と</a:t>
            </a:r>
            <a:r>
              <a:rPr kumimoji="1" lang="ja-JP" altLang="en-US" sz="2000" cap="none" dirty="0">
                <a:solidFill>
                  <a:schemeClr val="tx1">
                    <a:lumMod val="95000"/>
                  </a:schemeClr>
                </a:solidFill>
              </a:rPr>
              <a:t>行わない場合で</a:t>
            </a:r>
            <a:r>
              <a:rPr kumimoji="1" lang="ja-JP" altLang="en-US" sz="2000" dirty="0">
                <a:solidFill>
                  <a:schemeClr val="tx1">
                    <a:lumMod val="95000"/>
                  </a:schemeClr>
                </a:solidFill>
              </a:rPr>
              <a:t>結果</a:t>
            </a:r>
            <a:r>
              <a:rPr kumimoji="1" lang="ja-JP" altLang="en-US" sz="2000" cap="none" dirty="0">
                <a:solidFill>
                  <a:schemeClr val="tx1">
                    <a:lumMod val="95000"/>
                  </a:schemeClr>
                </a:solidFill>
              </a:rPr>
              <a:t>を比較した</a:t>
            </a:r>
            <a:endParaRPr lang="ja-JP" altLang="en-US" sz="2000" dirty="0"/>
          </a:p>
        </p:txBody>
      </p:sp>
      <p:grpSp>
        <p:nvGrpSpPr>
          <p:cNvPr id="10" name="グループ化 9">
            <a:extLst>
              <a:ext uri="{FF2B5EF4-FFF2-40B4-BE49-F238E27FC236}">
                <a16:creationId xmlns:a16="http://schemas.microsoft.com/office/drawing/2014/main" id="{622D22F5-EE58-41A6-9E7C-9DE63AF04977}"/>
              </a:ext>
            </a:extLst>
          </p:cNvPr>
          <p:cNvGrpSpPr/>
          <p:nvPr/>
        </p:nvGrpSpPr>
        <p:grpSpPr>
          <a:xfrm>
            <a:off x="2272551" y="4978362"/>
            <a:ext cx="4598897" cy="1199898"/>
            <a:chOff x="2272551" y="3928311"/>
            <a:chExt cx="4598897" cy="1199898"/>
          </a:xfrm>
        </p:grpSpPr>
        <p:grpSp>
          <p:nvGrpSpPr>
            <p:cNvPr id="3" name="グループ化 2">
              <a:extLst>
                <a:ext uri="{FF2B5EF4-FFF2-40B4-BE49-F238E27FC236}">
                  <a16:creationId xmlns:a16="http://schemas.microsoft.com/office/drawing/2014/main" id="{2102ADEE-07C7-4A2A-BD32-33BC825399B5}"/>
                </a:ext>
              </a:extLst>
            </p:cNvPr>
            <p:cNvGrpSpPr/>
            <p:nvPr/>
          </p:nvGrpSpPr>
          <p:grpSpPr>
            <a:xfrm>
              <a:off x="2272551" y="3928311"/>
              <a:ext cx="4598897" cy="1199898"/>
              <a:chOff x="663678" y="3832207"/>
              <a:chExt cx="4598897" cy="1199898"/>
            </a:xfrm>
          </p:grpSpPr>
          <p:sp>
            <p:nvSpPr>
              <p:cNvPr id="41" name="正方形/長方形 40">
                <a:extLst>
                  <a:ext uri="{FF2B5EF4-FFF2-40B4-BE49-F238E27FC236}">
                    <a16:creationId xmlns:a16="http://schemas.microsoft.com/office/drawing/2014/main" id="{7625B30A-BEEB-4EF7-8BDF-F1477928EBF5}"/>
                  </a:ext>
                </a:extLst>
              </p:cNvPr>
              <p:cNvSpPr/>
              <p:nvPr/>
            </p:nvSpPr>
            <p:spPr>
              <a:xfrm>
                <a:off x="663678" y="4309329"/>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音声</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3907366" y="4309329"/>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動作ラベル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739817" y="3832207"/>
                <a:ext cx="1106025" cy="461665"/>
              </a:xfrm>
              <a:prstGeom prst="rect">
                <a:avLst/>
              </a:prstGeom>
              <a:noFill/>
            </p:spPr>
            <p:txBody>
              <a:bodyPr wrap="square" rtlCol="0">
                <a:spAutoFit/>
              </a:bodyPr>
              <a:lstStyle/>
              <a:p>
                <a:pPr algn="ctr"/>
                <a:r>
                  <a:rPr kumimoji="1" lang="en-US" altLang="ja-JP" sz="2400" dirty="0"/>
                  <a:t>Input</a:t>
                </a:r>
                <a:endParaRPr kumimoji="1" lang="ja-JP" altLang="en-US" sz="2400" dirty="0"/>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3907367" y="3852771"/>
                <a:ext cx="1355208" cy="461665"/>
              </a:xfrm>
              <a:prstGeom prst="rect">
                <a:avLst/>
              </a:prstGeom>
              <a:noFill/>
            </p:spPr>
            <p:txBody>
              <a:bodyPr wrap="square" rtlCol="0">
                <a:spAutoFit/>
              </a:bodyPr>
              <a:lstStyle/>
              <a:p>
                <a:pPr algn="ctr"/>
                <a:r>
                  <a:rPr kumimoji="1" lang="en-US" altLang="ja-JP" sz="2400" dirty="0"/>
                  <a:t>Output</a:t>
                </a:r>
                <a:endParaRPr kumimoji="1" lang="ja-JP" altLang="en-US" sz="2400" dirty="0"/>
              </a:p>
            </p:txBody>
          </p:sp>
          <p:sp>
            <p:nvSpPr>
              <p:cNvPr id="45" name="正方形/長方形 44">
                <a:extLst>
                  <a:ext uri="{FF2B5EF4-FFF2-40B4-BE49-F238E27FC236}">
                    <a16:creationId xmlns:a16="http://schemas.microsoft.com/office/drawing/2014/main" id="{DFE93C28-9473-4DFF-B8F1-56439085E60E}"/>
                  </a:ext>
                </a:extLst>
              </p:cNvPr>
              <p:cNvSpPr/>
              <p:nvPr/>
            </p:nvSpPr>
            <p:spPr>
              <a:xfrm>
                <a:off x="2228556" y="4075213"/>
                <a:ext cx="1355209" cy="956892"/>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VGG16-BN</a:t>
                </a:r>
              </a:p>
              <a:p>
                <a:pPr algn="ctr"/>
                <a:r>
                  <a:rPr kumimoji="1" lang="en-US" altLang="ja-JP" sz="1600" b="1" dirty="0"/>
                  <a:t>or</a:t>
                </a:r>
              </a:p>
              <a:p>
                <a:pPr algn="ctr"/>
                <a:r>
                  <a:rPr kumimoji="1" lang="en-US" altLang="ja-JP" sz="1600" b="1" dirty="0"/>
                  <a:t>ResNet34</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cxnSpLocks/>
                <a:stCxn id="41" idx="3"/>
                <a:endCxn id="45" idx="1"/>
              </p:cNvCxnSpPr>
              <p:nvPr/>
            </p:nvCxnSpPr>
            <p:spPr>
              <a:xfrm>
                <a:off x="1921982" y="4553659"/>
                <a:ext cx="306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6" name="直線矢印コネクタ 25">
              <a:extLst>
                <a:ext uri="{FF2B5EF4-FFF2-40B4-BE49-F238E27FC236}">
                  <a16:creationId xmlns:a16="http://schemas.microsoft.com/office/drawing/2014/main" id="{9C422828-64A9-4E84-8B4C-50945709EA00}"/>
                </a:ext>
              </a:extLst>
            </p:cNvPr>
            <p:cNvCxnSpPr>
              <a:cxnSpLocks/>
              <a:stCxn id="45" idx="3"/>
              <a:endCxn id="42" idx="1"/>
            </p:cNvCxnSpPr>
            <p:nvPr/>
          </p:nvCxnSpPr>
          <p:spPr>
            <a:xfrm>
              <a:off x="5192638" y="4649763"/>
              <a:ext cx="323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4ABA119F-4398-4AFD-BB37-FF257E3D2847}"/>
                  </a:ext>
                </a:extLst>
              </p:cNvPr>
              <p:cNvSpPr txBox="1"/>
              <p:nvPr/>
            </p:nvSpPr>
            <p:spPr>
              <a:xfrm>
                <a:off x="6445277" y="1746799"/>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𝑒𝑛𝑑</m:t>
                          </m:r>
                        </m:sub>
                      </m:sSub>
                      <m:r>
                        <a:rPr kumimoji="1" lang="en-US" altLang="ja-JP" b="0" i="1" smtClean="0">
                          <a:latin typeface="Cambria Math" panose="02040503050406030204" pitchFamily="18" charset="0"/>
                        </a:rPr>
                        <m:t>=5</m:t>
                      </m:r>
                    </m:oMath>
                  </m:oMathPara>
                </a14:m>
                <a:endParaRPr kumimoji="1" lang="ja-JP" altLang="en-US" dirty="0"/>
              </a:p>
            </p:txBody>
          </p:sp>
        </mc:Choice>
        <mc:Fallback>
          <p:sp>
            <p:nvSpPr>
              <p:cNvPr id="14" name="テキスト ボックス 13">
                <a:extLst>
                  <a:ext uri="{FF2B5EF4-FFF2-40B4-BE49-F238E27FC236}">
                    <a16:creationId xmlns:a16="http://schemas.microsoft.com/office/drawing/2014/main" id="{4ABA119F-4398-4AFD-BB37-FF257E3D2847}"/>
                  </a:ext>
                </a:extLst>
              </p:cNvPr>
              <p:cNvSpPr txBox="1">
                <a:spLocks noRot="1" noChangeAspect="1" noMove="1" noResize="1" noEditPoints="1" noAdjustHandles="1" noChangeArrowheads="1" noChangeShapeType="1" noTextEdit="1"/>
              </p:cNvSpPr>
              <p:nvPr/>
            </p:nvSpPr>
            <p:spPr>
              <a:xfrm>
                <a:off x="6445277" y="1746799"/>
                <a:ext cx="1435395" cy="369332"/>
              </a:xfrm>
              <a:prstGeom prst="rect">
                <a:avLst/>
              </a:prstGeom>
              <a:blipFill>
                <a:blip r:embed="rId3"/>
                <a:stretch>
                  <a:fillRect b="-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1598E27D-22C7-4FE6-A78E-EA834797BF18}"/>
                  </a:ext>
                </a:extLst>
              </p:cNvPr>
              <p:cNvSpPr txBox="1"/>
              <p:nvPr/>
            </p:nvSpPr>
            <p:spPr>
              <a:xfrm>
                <a:off x="5192638" y="1746089"/>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=0</m:t>
                      </m:r>
                    </m:oMath>
                  </m:oMathPara>
                </a14:m>
                <a:endParaRPr kumimoji="1" lang="ja-JP" altLang="en-US" dirty="0"/>
              </a:p>
            </p:txBody>
          </p:sp>
        </mc:Choice>
        <mc:Fallback>
          <p:sp>
            <p:nvSpPr>
              <p:cNvPr id="15" name="テキスト ボックス 14">
                <a:extLst>
                  <a:ext uri="{FF2B5EF4-FFF2-40B4-BE49-F238E27FC236}">
                    <a16:creationId xmlns:a16="http://schemas.microsoft.com/office/drawing/2014/main" id="{1598E27D-22C7-4FE6-A78E-EA834797BF18}"/>
                  </a:ext>
                </a:extLst>
              </p:cNvPr>
              <p:cNvSpPr txBox="1">
                <a:spLocks noRot="1" noChangeAspect="1" noMove="1" noResize="1" noEditPoints="1" noAdjustHandles="1" noChangeArrowheads="1" noChangeShapeType="1" noTextEdit="1"/>
              </p:cNvSpPr>
              <p:nvPr/>
            </p:nvSpPr>
            <p:spPr>
              <a:xfrm>
                <a:off x="5192638" y="1746089"/>
                <a:ext cx="1435395" cy="369332"/>
              </a:xfrm>
              <a:prstGeom prst="rect">
                <a:avLst/>
              </a:prstGeom>
              <a:blipFill>
                <a:blip r:embed="rId4"/>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1140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 </a:t>
            </a:r>
            <a:r>
              <a:rPr lang="en-US" altLang="ja-JP" sz="4050" cap="none" dirty="0">
                <a:solidFill>
                  <a:schemeClr val="tx1"/>
                </a:solidFill>
              </a:rPr>
              <a:t>(</a:t>
            </a:r>
            <a:r>
              <a:rPr lang="ja-JP" altLang="en-US" sz="4050" cap="none" dirty="0">
                <a:solidFill>
                  <a:schemeClr val="tx1"/>
                </a:solidFill>
              </a:rPr>
              <a:t>音声</a:t>
            </a:r>
            <a:r>
              <a:rPr lang="en-US" altLang="ja-JP" sz="4050" cap="none" dirty="0">
                <a:solidFill>
                  <a:schemeClr val="tx1"/>
                </a:solidFill>
              </a:rPr>
              <a:t>)</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aphicFrame>
        <p:nvGraphicFramePr>
          <p:cNvPr id="9" name="表 9">
            <a:extLst>
              <a:ext uri="{FF2B5EF4-FFF2-40B4-BE49-F238E27FC236}">
                <a16:creationId xmlns:a16="http://schemas.microsoft.com/office/drawing/2014/main" id="{0E7F627C-3640-42EE-B5AC-C69EC84349B9}"/>
              </a:ext>
            </a:extLst>
          </p:cNvPr>
          <p:cNvGraphicFramePr>
            <a:graphicFrameLocks noGrp="1"/>
          </p:cNvGraphicFramePr>
          <p:nvPr>
            <p:extLst>
              <p:ext uri="{D42A27DB-BD31-4B8C-83A1-F6EECF244321}">
                <p14:modId xmlns:p14="http://schemas.microsoft.com/office/powerpoint/2010/main" val="3321584460"/>
              </p:ext>
            </p:extLst>
          </p:nvPr>
        </p:nvGraphicFramePr>
        <p:xfrm>
          <a:off x="1522810" y="2190466"/>
          <a:ext cx="6157078" cy="2595880"/>
        </p:xfrm>
        <a:graphic>
          <a:graphicData uri="http://schemas.openxmlformats.org/drawingml/2006/table">
            <a:tbl>
              <a:tblPr firstRow="1" bandRow="1">
                <a:tableStyleId>{7DF18680-E054-41AD-8BC1-D1AEF772440D}</a:tableStyleId>
              </a:tblPr>
              <a:tblGrid>
                <a:gridCol w="1837078">
                  <a:extLst>
                    <a:ext uri="{9D8B030D-6E8A-4147-A177-3AD203B41FA5}">
                      <a16:colId xmlns:a16="http://schemas.microsoft.com/office/drawing/2014/main" val="2522279064"/>
                    </a:ext>
                  </a:extLst>
                </a:gridCol>
                <a:gridCol w="1440000">
                  <a:extLst>
                    <a:ext uri="{9D8B030D-6E8A-4147-A177-3AD203B41FA5}">
                      <a16:colId xmlns:a16="http://schemas.microsoft.com/office/drawing/2014/main" val="3548975505"/>
                    </a:ext>
                  </a:extLst>
                </a:gridCol>
                <a:gridCol w="1440000">
                  <a:extLst>
                    <a:ext uri="{9D8B030D-6E8A-4147-A177-3AD203B41FA5}">
                      <a16:colId xmlns:a16="http://schemas.microsoft.com/office/drawing/2014/main" val="1166931909"/>
                    </a:ext>
                  </a:extLst>
                </a:gridCol>
                <a:gridCol w="1440000">
                  <a:extLst>
                    <a:ext uri="{9D8B030D-6E8A-4147-A177-3AD203B41FA5}">
                      <a16:colId xmlns:a16="http://schemas.microsoft.com/office/drawing/2014/main" val="3915003830"/>
                    </a:ext>
                  </a:extLst>
                </a:gridCol>
              </a:tblGrid>
              <a:tr h="370840">
                <a:tc>
                  <a:txBody>
                    <a:bodyPr/>
                    <a:lstStyle/>
                    <a:p>
                      <a:pPr algn="l"/>
                      <a:r>
                        <a:rPr kumimoji="1" lang="en-US" altLang="ja-JP" dirty="0"/>
                        <a:t>label</a:t>
                      </a:r>
                      <a:endParaRPr kumimoji="1" lang="ja-JP" altLang="en-US" dirty="0"/>
                    </a:p>
                  </a:txBody>
                  <a:tcPr/>
                </a:tc>
                <a:tc>
                  <a:txBody>
                    <a:bodyPr/>
                    <a:lstStyle/>
                    <a:p>
                      <a:pPr algn="ctr"/>
                      <a:r>
                        <a:rPr kumimoji="1" lang="en-US" altLang="ja-JP" dirty="0"/>
                        <a:t>train</a:t>
                      </a:r>
                      <a:endParaRPr kumimoji="1" lang="ja-JP" altLang="en-US" dirty="0"/>
                    </a:p>
                  </a:txBody>
                  <a:tcPr/>
                </a:tc>
                <a:tc>
                  <a:txBody>
                    <a:bodyPr/>
                    <a:lstStyle/>
                    <a:p>
                      <a:pPr algn="ctr"/>
                      <a:r>
                        <a:rPr kumimoji="1" lang="en-US" altLang="ja-JP" dirty="0"/>
                        <a:t>validation</a:t>
                      </a:r>
                      <a:endParaRPr kumimoji="1" lang="ja-JP" altLang="en-US" dirty="0"/>
                    </a:p>
                  </a:txBody>
                  <a:tcPr/>
                </a:tc>
                <a:tc>
                  <a:txBody>
                    <a:bodyPr/>
                    <a:lstStyle/>
                    <a:p>
                      <a:pPr algn="ctr"/>
                      <a:r>
                        <a:rPr kumimoji="1" lang="en-US" altLang="ja-JP" dirty="0"/>
                        <a:t>test</a:t>
                      </a:r>
                      <a:endParaRPr kumimoji="1" lang="ja-JP" altLang="en-US" dirty="0"/>
                    </a:p>
                  </a:txBody>
                  <a:tcPr/>
                </a:tc>
                <a:extLst>
                  <a:ext uri="{0D108BD9-81ED-4DB2-BD59-A6C34878D82A}">
                    <a16:rowId xmlns:a16="http://schemas.microsoft.com/office/drawing/2014/main" val="1078340826"/>
                  </a:ext>
                </a:extLst>
              </a:tr>
              <a:tr h="370840">
                <a:tc>
                  <a:txBody>
                    <a:bodyPr/>
                    <a:lstStyle/>
                    <a:p>
                      <a:r>
                        <a:rPr kumimoji="1" lang="en-US" altLang="ja-JP" dirty="0"/>
                        <a:t>drinking</a:t>
                      </a:r>
                      <a:endParaRPr kumimoji="1" lang="ja-JP" altLang="en-US" dirty="0"/>
                    </a:p>
                  </a:txBody>
                  <a:tcPr/>
                </a:tc>
                <a:tc>
                  <a:txBody>
                    <a:bodyPr/>
                    <a:lstStyle/>
                    <a:p>
                      <a:pPr algn="ctr"/>
                      <a:r>
                        <a:rPr kumimoji="1" lang="en-US" altLang="ja-JP" dirty="0"/>
                        <a:t>254</a:t>
                      </a:r>
                      <a:endParaRPr kumimoji="1" lang="ja-JP" altLang="en-US" dirty="0"/>
                    </a:p>
                  </a:txBody>
                  <a:tcPr/>
                </a:tc>
                <a:tc>
                  <a:txBody>
                    <a:bodyPr/>
                    <a:lstStyle/>
                    <a:p>
                      <a:pPr algn="ctr"/>
                      <a:r>
                        <a:rPr kumimoji="1" lang="en-US" altLang="ja-JP" dirty="0"/>
                        <a:t>149</a:t>
                      </a:r>
                      <a:endParaRPr kumimoji="1" lang="ja-JP" altLang="en-US" dirty="0"/>
                    </a:p>
                  </a:txBody>
                  <a:tcPr/>
                </a:tc>
                <a:tc>
                  <a:txBody>
                    <a:bodyPr/>
                    <a:lstStyle/>
                    <a:p>
                      <a:pPr algn="ctr"/>
                      <a:r>
                        <a:rPr kumimoji="1" lang="en-US" altLang="ja-JP" dirty="0"/>
                        <a:t>107</a:t>
                      </a:r>
                      <a:endParaRPr kumimoji="1" lang="ja-JP" altLang="en-US" dirty="0"/>
                    </a:p>
                  </a:txBody>
                  <a:tcPr/>
                </a:tc>
                <a:extLst>
                  <a:ext uri="{0D108BD9-81ED-4DB2-BD59-A6C34878D82A}">
                    <a16:rowId xmlns:a16="http://schemas.microsoft.com/office/drawing/2014/main" val="3565660975"/>
                  </a:ext>
                </a:extLst>
              </a:tr>
              <a:tr h="370840">
                <a:tc>
                  <a:txBody>
                    <a:bodyPr/>
                    <a:lstStyle/>
                    <a:p>
                      <a:r>
                        <a:rPr kumimoji="1" lang="en-US" altLang="ja-JP" dirty="0"/>
                        <a:t>eating meal</a:t>
                      </a:r>
                      <a:endParaRPr kumimoji="1" lang="ja-JP" altLang="en-US" dirty="0"/>
                    </a:p>
                  </a:txBody>
                  <a:tcPr/>
                </a:tc>
                <a:tc>
                  <a:txBody>
                    <a:bodyPr/>
                    <a:lstStyle/>
                    <a:p>
                      <a:pPr algn="ctr"/>
                      <a:r>
                        <a:rPr kumimoji="1" lang="en-US" altLang="ja-JP" dirty="0"/>
                        <a:t>231</a:t>
                      </a:r>
                      <a:endParaRPr kumimoji="1" lang="ja-JP" altLang="en-US" dirty="0"/>
                    </a:p>
                  </a:txBody>
                  <a:tcPr/>
                </a:tc>
                <a:tc>
                  <a:txBody>
                    <a:bodyPr/>
                    <a:lstStyle/>
                    <a:p>
                      <a:pPr algn="ctr"/>
                      <a:r>
                        <a:rPr kumimoji="1" lang="en-US" altLang="ja-JP" dirty="0"/>
                        <a:t>122</a:t>
                      </a:r>
                      <a:endParaRPr kumimoji="1" lang="ja-JP" altLang="en-US" dirty="0"/>
                    </a:p>
                  </a:txBody>
                  <a:tcPr/>
                </a:tc>
                <a:tc>
                  <a:txBody>
                    <a:bodyPr/>
                    <a:lstStyle/>
                    <a:p>
                      <a:pPr algn="ctr"/>
                      <a:r>
                        <a:rPr kumimoji="1" lang="en-US" altLang="ja-JP" dirty="0"/>
                        <a:t>88</a:t>
                      </a:r>
                      <a:endParaRPr kumimoji="1" lang="ja-JP" altLang="en-US" dirty="0"/>
                    </a:p>
                  </a:txBody>
                  <a:tcPr/>
                </a:tc>
                <a:extLst>
                  <a:ext uri="{0D108BD9-81ED-4DB2-BD59-A6C34878D82A}">
                    <a16:rowId xmlns:a16="http://schemas.microsoft.com/office/drawing/2014/main" val="3487515156"/>
                  </a:ext>
                </a:extLst>
              </a:tr>
              <a:tr h="370840">
                <a:tc>
                  <a:txBody>
                    <a:bodyPr/>
                    <a:lstStyle/>
                    <a:p>
                      <a:r>
                        <a:rPr kumimoji="1" lang="en-US" altLang="ja-JP" dirty="0"/>
                        <a:t>washing face</a:t>
                      </a:r>
                      <a:endParaRPr kumimoji="1" lang="ja-JP" altLang="en-US" dirty="0"/>
                    </a:p>
                  </a:txBody>
                  <a:tcPr/>
                </a:tc>
                <a:tc>
                  <a:txBody>
                    <a:bodyPr/>
                    <a:lstStyle/>
                    <a:p>
                      <a:pPr algn="ctr"/>
                      <a:r>
                        <a:rPr kumimoji="1" lang="en-US" altLang="ja-JP" dirty="0"/>
                        <a:t>490</a:t>
                      </a:r>
                      <a:endParaRPr kumimoji="1" lang="ja-JP" altLang="en-US" dirty="0"/>
                    </a:p>
                  </a:txBody>
                  <a:tcPr/>
                </a:tc>
                <a:tc>
                  <a:txBody>
                    <a:bodyPr/>
                    <a:lstStyle/>
                    <a:p>
                      <a:pPr algn="ctr"/>
                      <a:r>
                        <a:rPr kumimoji="1" lang="en-US" altLang="ja-JP" dirty="0"/>
                        <a:t>308</a:t>
                      </a:r>
                      <a:endParaRPr kumimoji="1" lang="ja-JP" altLang="en-US" dirty="0"/>
                    </a:p>
                  </a:txBody>
                  <a:tcPr/>
                </a:tc>
                <a:tc>
                  <a:txBody>
                    <a:bodyPr/>
                    <a:lstStyle/>
                    <a:p>
                      <a:pPr algn="ctr"/>
                      <a:r>
                        <a:rPr kumimoji="1" lang="en-US" altLang="ja-JP" dirty="0"/>
                        <a:t>177</a:t>
                      </a:r>
                      <a:endParaRPr kumimoji="1" lang="ja-JP" altLang="en-US" dirty="0"/>
                    </a:p>
                  </a:txBody>
                  <a:tcPr/>
                </a:tc>
                <a:extLst>
                  <a:ext uri="{0D108BD9-81ED-4DB2-BD59-A6C34878D82A}">
                    <a16:rowId xmlns:a16="http://schemas.microsoft.com/office/drawing/2014/main" val="268615639"/>
                  </a:ext>
                </a:extLst>
              </a:tr>
              <a:tr h="370840">
                <a:tc>
                  <a:txBody>
                    <a:bodyPr/>
                    <a:lstStyle/>
                    <a:p>
                      <a:r>
                        <a:rPr kumimoji="1" lang="en-US" altLang="ja-JP" dirty="0"/>
                        <a:t>gardening</a:t>
                      </a:r>
                      <a:endParaRPr kumimoji="1" lang="ja-JP" altLang="en-US" dirty="0"/>
                    </a:p>
                  </a:txBody>
                  <a:tcPr/>
                </a:tc>
                <a:tc>
                  <a:txBody>
                    <a:bodyPr/>
                    <a:lstStyle/>
                    <a:p>
                      <a:pPr algn="ctr"/>
                      <a:r>
                        <a:rPr kumimoji="1" lang="en-US" altLang="ja-JP" dirty="0"/>
                        <a:t>64</a:t>
                      </a:r>
                      <a:endParaRPr kumimoji="1" lang="ja-JP" altLang="en-US" dirty="0"/>
                    </a:p>
                  </a:txBody>
                  <a:tcPr/>
                </a:tc>
                <a:tc>
                  <a:txBody>
                    <a:bodyPr/>
                    <a:lstStyle/>
                    <a:p>
                      <a:pPr algn="ctr"/>
                      <a:r>
                        <a:rPr kumimoji="1" lang="en-US" altLang="ja-JP" dirty="0"/>
                        <a:t>43</a:t>
                      </a:r>
                      <a:endParaRPr kumimoji="1" lang="ja-JP" altLang="en-US" dirty="0"/>
                    </a:p>
                  </a:txBody>
                  <a:tcPr/>
                </a:tc>
                <a:tc>
                  <a:txBody>
                    <a:bodyPr/>
                    <a:lstStyle/>
                    <a:p>
                      <a:pPr algn="ctr"/>
                      <a:r>
                        <a:rPr kumimoji="1" lang="en-US" altLang="ja-JP" dirty="0"/>
                        <a:t>35</a:t>
                      </a:r>
                      <a:endParaRPr kumimoji="1" lang="ja-JP" altLang="en-US" dirty="0"/>
                    </a:p>
                  </a:txBody>
                  <a:tcPr/>
                </a:tc>
                <a:extLst>
                  <a:ext uri="{0D108BD9-81ED-4DB2-BD59-A6C34878D82A}">
                    <a16:rowId xmlns:a16="http://schemas.microsoft.com/office/drawing/2014/main" val="1810079866"/>
                  </a:ext>
                </a:extLst>
              </a:tr>
              <a:tr h="370840">
                <a:tc>
                  <a:txBody>
                    <a:bodyPr/>
                    <a:lstStyle/>
                    <a:p>
                      <a:r>
                        <a:rPr kumimoji="1" lang="en-US" altLang="ja-JP" dirty="0"/>
                        <a:t>fighting</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130</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81</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61</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extLst>
                  <a:ext uri="{0D108BD9-81ED-4DB2-BD59-A6C34878D82A}">
                    <a16:rowId xmlns:a16="http://schemas.microsoft.com/office/drawing/2014/main" val="1518062860"/>
                  </a:ext>
                </a:extLst>
              </a:tr>
              <a:tr h="370840">
                <a:tc>
                  <a:txBody>
                    <a:bodyPr/>
                    <a:lstStyle/>
                    <a:p>
                      <a:r>
                        <a:rPr kumimoji="1" lang="ja-JP" altLang="en-US" dirty="0"/>
                        <a:t>合計</a:t>
                      </a:r>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1169 (</a:t>
                      </a:r>
                      <a:r>
                        <a:rPr kumimoji="1" lang="en-US" altLang="ja-JP" b="1" dirty="0"/>
                        <a:t>50%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703 (</a:t>
                      </a:r>
                      <a:r>
                        <a:rPr kumimoji="1" lang="en-US" altLang="ja-JP" b="1" dirty="0"/>
                        <a:t>30%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468 (</a:t>
                      </a:r>
                      <a:r>
                        <a:rPr kumimoji="1" lang="en-US" altLang="ja-JP" b="1" dirty="0"/>
                        <a:t>20%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1924032612"/>
                  </a:ext>
                </a:extLst>
              </a:tr>
            </a:tbl>
          </a:graphicData>
        </a:graphic>
      </p:graphicFrame>
    </p:spTree>
    <p:extLst>
      <p:ext uri="{BB962C8B-B14F-4D97-AF65-F5344CB8AC3E}">
        <p14:creationId xmlns:p14="http://schemas.microsoft.com/office/powerpoint/2010/main" val="320831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3792189100"/>
              </p:ext>
            </p:extLst>
          </p:nvPr>
        </p:nvGraphicFramePr>
        <p:xfrm>
          <a:off x="856060" y="1908830"/>
          <a:ext cx="3293844" cy="3052794"/>
        </p:xfrm>
        <a:graphic>
          <a:graphicData uri="http://schemas.openxmlformats.org/drawingml/2006/table">
            <a:tbl>
              <a:tblPr firstRow="1" bandRow="1">
                <a:tableStyleId>{7DF18680-E054-41AD-8BC1-D1AEF772440D}</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endParaRPr kumimoji="1" lang="en-US" altLang="ja-JP" sz="2100" dirty="0">
                        <a:solidFill>
                          <a:schemeClr val="tx1"/>
                        </a:solidFill>
                      </a:endParaRPr>
                    </a:p>
                    <a:p>
                      <a:pPr algn="ctr"/>
                      <a:r>
                        <a:rPr kumimoji="1" lang="en-US" altLang="ja-JP" sz="2100" dirty="0">
                          <a:solidFill>
                            <a:schemeClr val="tx1"/>
                          </a:solidFill>
                        </a:rPr>
                        <a:t>(</a:t>
                      </a:r>
                      <a:r>
                        <a:rPr kumimoji="1" lang="ja-JP" altLang="en-US" sz="2100" dirty="0">
                          <a:solidFill>
                            <a:schemeClr val="tx1"/>
                          </a:solidFill>
                        </a:rPr>
                        <a:t>実験 </a:t>
                      </a:r>
                      <a:r>
                        <a:rPr kumimoji="1" lang="en-US" altLang="ja-JP" sz="2100" dirty="0">
                          <a:solidFill>
                            <a:schemeClr val="tx1"/>
                          </a:solidFill>
                        </a:rPr>
                        <a:t>1</a:t>
                      </a:r>
                      <a:r>
                        <a:rPr kumimoji="1" lang="ja-JP" altLang="en-US" sz="2100" dirty="0">
                          <a:solidFill>
                            <a:schemeClr val="tx1"/>
                          </a:solidFill>
                        </a:rPr>
                        <a:t>・</a:t>
                      </a:r>
                      <a:r>
                        <a:rPr kumimoji="1" lang="en-US" altLang="ja-JP" sz="2100" dirty="0">
                          <a:solidFill>
                            <a:schemeClr val="tx1"/>
                          </a:solidFill>
                        </a:rPr>
                        <a:t>2)</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100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64</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学習率</a:t>
                      </a:r>
                    </a:p>
                  </a:txBody>
                  <a:tcPr marL="68580" marR="68580" marT="34290" marB="34290" anchor="ctr"/>
                </a:tc>
                <a:tc>
                  <a:txBody>
                    <a:bodyPr/>
                    <a:lstStyle/>
                    <a:p>
                      <a:pPr algn="ctr"/>
                      <a:r>
                        <a:rPr kumimoji="1" lang="en-US" altLang="ja-JP" sz="2000" b="1" dirty="0"/>
                        <a:t>0.001</a:t>
                      </a:r>
                      <a:endParaRPr kumimoji="1" lang="ja-JP" altLang="en-US" sz="2000" b="1" dirty="0"/>
                    </a:p>
                  </a:txBody>
                  <a:tcPr marL="68580" marR="68580" marT="34290" marB="34290" anchor="ctr"/>
                </a:tc>
                <a:extLst>
                  <a:ext uri="{0D108BD9-81ED-4DB2-BD59-A6C34878D82A}">
                    <a16:rowId xmlns:a16="http://schemas.microsoft.com/office/drawing/2014/main" val="2994678791"/>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r>
                        <a:rPr kumimoji="1" lang="en-US" altLang="ja-JP" sz="1800" baseline="30000" dirty="0"/>
                        <a:t>*1</a:t>
                      </a:r>
                      <a:endParaRPr kumimoji="1" lang="ja-JP" altLang="en-US" sz="1800" dirty="0"/>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856060" y="4961624"/>
            <a:ext cx="4007707" cy="1323439"/>
          </a:xfrm>
          <a:prstGeom prst="rect">
            <a:avLst/>
          </a:prstGeom>
          <a:noFill/>
        </p:spPr>
        <p:txBody>
          <a:bodyPr wrap="square" rtlCol="0">
            <a:spAutoFit/>
          </a:bodyPr>
          <a:lstStyle/>
          <a:p>
            <a:r>
              <a:rPr kumimoji="1" lang="en-US" altLang="ja-JP" sz="2000" dirty="0"/>
              <a:t>*1 </a:t>
            </a:r>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p:txBody>
      </p:sp>
      <p:graphicFrame>
        <p:nvGraphicFramePr>
          <p:cNvPr id="8" name="表 7">
            <a:extLst>
              <a:ext uri="{FF2B5EF4-FFF2-40B4-BE49-F238E27FC236}">
                <a16:creationId xmlns:a16="http://schemas.microsoft.com/office/drawing/2014/main" id="{7CAB9C23-ADB6-4549-B4A0-9FC9A6234C2E}"/>
              </a:ext>
            </a:extLst>
          </p:cNvPr>
          <p:cNvGraphicFramePr>
            <a:graphicFrameLocks noGrp="1"/>
          </p:cNvGraphicFramePr>
          <p:nvPr>
            <p:extLst>
              <p:ext uri="{D42A27DB-BD31-4B8C-83A1-F6EECF244321}">
                <p14:modId xmlns:p14="http://schemas.microsoft.com/office/powerpoint/2010/main" val="3203670055"/>
              </p:ext>
            </p:extLst>
          </p:nvPr>
        </p:nvGraphicFramePr>
        <p:xfrm>
          <a:off x="4991716" y="1908829"/>
          <a:ext cx="3293844" cy="2325304"/>
        </p:xfrm>
        <a:graphic>
          <a:graphicData uri="http://schemas.openxmlformats.org/drawingml/2006/table">
            <a:tbl>
              <a:tblPr firstRow="1" bandRow="1">
                <a:tableStyleId>{7DF18680-E054-41AD-8BC1-D1AEF772440D}</a:tableStyleId>
              </a:tblPr>
              <a:tblGrid>
                <a:gridCol w="2195893">
                  <a:extLst>
                    <a:ext uri="{9D8B030D-6E8A-4147-A177-3AD203B41FA5}">
                      <a16:colId xmlns:a16="http://schemas.microsoft.com/office/drawing/2014/main" val="498377033"/>
                    </a:ext>
                  </a:extLst>
                </a:gridCol>
                <a:gridCol w="1097951">
                  <a:extLst>
                    <a:ext uri="{9D8B030D-6E8A-4147-A177-3AD203B41FA5}">
                      <a16:colId xmlns:a16="http://schemas.microsoft.com/office/drawing/2014/main" val="3842990007"/>
                    </a:ext>
                  </a:extLst>
                </a:gridCol>
              </a:tblGrid>
              <a:tr h="458049">
                <a:tc gridSpan="2">
                  <a:txBody>
                    <a:bodyPr/>
                    <a:lstStyle/>
                    <a:p>
                      <a:pPr algn="ctr"/>
                      <a:r>
                        <a:rPr kumimoji="1" lang="en-US" altLang="ja-JP" sz="2100" dirty="0" err="1">
                          <a:solidFill>
                            <a:schemeClr val="tx1"/>
                          </a:solidFill>
                        </a:rPr>
                        <a:t>SpecAugment</a:t>
                      </a:r>
                      <a:endParaRPr kumimoji="1" lang="en-US" altLang="ja-JP" sz="2100" dirty="0">
                        <a:solidFill>
                          <a:schemeClr val="tx1"/>
                        </a:solidFill>
                      </a:endParaRPr>
                    </a:p>
                    <a:p>
                      <a:pPr algn="ctr"/>
                      <a:r>
                        <a:rPr kumimoji="1" lang="ja-JP" altLang="en-US" sz="2100" dirty="0">
                          <a:solidFill>
                            <a:schemeClr val="tx1"/>
                          </a:solidFill>
                        </a:rPr>
                        <a:t>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en-US" altLang="ja-JP" sz="1800" dirty="0"/>
                        <a:t>Time drop width</a:t>
                      </a:r>
                      <a:endParaRPr kumimoji="1" lang="ja-JP" altLang="en-US" sz="1800" dirty="0"/>
                    </a:p>
                  </a:txBody>
                  <a:tcPr marL="68580" marR="68580" marT="34290" marB="34290" anchor="ctr"/>
                </a:tc>
                <a:tc>
                  <a:txBody>
                    <a:bodyPr/>
                    <a:lstStyle/>
                    <a:p>
                      <a:pPr algn="ctr"/>
                      <a:r>
                        <a:rPr kumimoji="1" lang="en-US" altLang="ja-JP" sz="2000" b="1" dirty="0"/>
                        <a:t>[0, 4]</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en-US" altLang="ja-JP" sz="1800" dirty="0"/>
                        <a:t>Time stripes num</a:t>
                      </a:r>
                      <a:endParaRPr kumimoji="1" lang="ja-JP" altLang="en-US" sz="1800" dirty="0"/>
                    </a:p>
                  </a:txBody>
                  <a:tcPr marL="68580" marR="68580" marT="34290" marB="34290" anchor="ctr"/>
                </a:tc>
                <a:tc>
                  <a:txBody>
                    <a:bodyPr/>
                    <a:lstStyle/>
                    <a:p>
                      <a:pPr algn="ctr"/>
                      <a:r>
                        <a:rPr kumimoji="1" lang="en-US" altLang="ja-JP" sz="2000" b="1" dirty="0"/>
                        <a:t>[0, 1]</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en-US" altLang="ja-JP" sz="1800" dirty="0"/>
                        <a:t>Freq</a:t>
                      </a:r>
                      <a:r>
                        <a:rPr kumimoji="1" lang="ja-JP" altLang="en-US" sz="1800" dirty="0"/>
                        <a:t> </a:t>
                      </a:r>
                      <a:r>
                        <a:rPr kumimoji="1" lang="en-US" altLang="ja-JP" sz="1800" dirty="0"/>
                        <a:t>drop</a:t>
                      </a:r>
                      <a:r>
                        <a:rPr kumimoji="1" lang="ja-JP" altLang="en-US" sz="1800" dirty="0"/>
                        <a:t> </a:t>
                      </a:r>
                      <a:r>
                        <a:rPr kumimoji="1" lang="en-US" altLang="ja-JP" sz="1800" dirty="0"/>
                        <a:t>width</a:t>
                      </a:r>
                      <a:endParaRPr kumimoji="1" lang="ja-JP" altLang="en-US" sz="1800" dirty="0"/>
                    </a:p>
                  </a:txBody>
                  <a:tcPr marL="68580" marR="68580" marT="34290" marB="34290" anchor="ctr"/>
                </a:tc>
                <a:tc>
                  <a:txBody>
                    <a:bodyPr/>
                    <a:lstStyle/>
                    <a:p>
                      <a:pPr algn="ctr"/>
                      <a:r>
                        <a:rPr kumimoji="1" lang="en-US" altLang="ja-JP" sz="2000" b="1" dirty="0"/>
                        <a:t>[0, 4]</a:t>
                      </a:r>
                      <a:endParaRPr kumimoji="1" lang="ja-JP" altLang="en-US" sz="2000" b="1" dirty="0"/>
                    </a:p>
                  </a:txBody>
                  <a:tcPr marL="68580" marR="68580" marT="34290" marB="34290" anchor="ctr"/>
                </a:tc>
                <a:extLst>
                  <a:ext uri="{0D108BD9-81ED-4DB2-BD59-A6C34878D82A}">
                    <a16:rowId xmlns:a16="http://schemas.microsoft.com/office/drawing/2014/main" val="2994678791"/>
                  </a:ext>
                </a:extLst>
              </a:tr>
              <a:tr h="404161">
                <a:tc>
                  <a:txBody>
                    <a:bodyPr/>
                    <a:lstStyle/>
                    <a:p>
                      <a:pPr algn="ctr"/>
                      <a:r>
                        <a:rPr kumimoji="1" lang="en-US" altLang="ja-JP" sz="1800" dirty="0"/>
                        <a:t>Freq stripes num</a:t>
                      </a:r>
                      <a:endParaRPr kumimoji="1" lang="ja-JP" altLang="en-US" sz="1800" dirty="0"/>
                    </a:p>
                  </a:txBody>
                  <a:tcPr marL="68580" marR="68580" marT="34290" marB="34290" anchor="ctr"/>
                </a:tc>
                <a:tc>
                  <a:txBody>
                    <a:bodyPr/>
                    <a:lstStyle/>
                    <a:p>
                      <a:pPr algn="ctr"/>
                      <a:r>
                        <a:rPr kumimoji="1" lang="en-US" altLang="ja-JP" sz="2000" b="1" dirty="0"/>
                        <a:t>[0, 1]</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bl>
          </a:graphicData>
        </a:graphic>
      </p:graphicFrame>
      <p:sp>
        <p:nvSpPr>
          <p:cNvPr id="13" name="タイトル 1">
            <a:extLst>
              <a:ext uri="{FF2B5EF4-FFF2-40B4-BE49-F238E27FC236}">
                <a16:creationId xmlns:a16="http://schemas.microsoft.com/office/drawing/2014/main" id="{B29C53B2-AE41-4734-94C5-4C1CC6F2E93D}"/>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実験パラメータ</a:t>
            </a:r>
          </a:p>
        </p:txBody>
      </p:sp>
    </p:spTree>
    <p:extLst>
      <p:ext uri="{BB962C8B-B14F-4D97-AF65-F5344CB8AC3E}">
        <p14:creationId xmlns:p14="http://schemas.microsoft.com/office/powerpoint/2010/main" val="1825257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a:t>
            </a:r>
            <a:r>
              <a:rPr lang="ja-JP" altLang="en-US" sz="3200" dirty="0">
                <a:solidFill>
                  <a:schemeClr val="tx1">
                    <a:lumMod val="95000"/>
                  </a:schemeClr>
                </a:solidFill>
              </a:rPr>
              <a:t>推定</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755721496"/>
              </p:ext>
            </p:extLst>
          </p:nvPr>
        </p:nvGraphicFramePr>
        <p:xfrm>
          <a:off x="2211197" y="1281218"/>
          <a:ext cx="4719225" cy="4683292"/>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tblGrid>
              <a:tr h="599947">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 </a:t>
                      </a:r>
                      <a:r>
                        <a:rPr kumimoji="1" lang="en-US" altLang="ja-JP" sz="1800" b="1" dirty="0">
                          <a:solidFill>
                            <a:schemeClr val="tx1"/>
                          </a:solidFill>
                        </a:rPr>
                        <a:t>(macro)</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a:txBody>
                    <a:bodyPr/>
                    <a:lstStyle/>
                    <a:p>
                      <a:pPr algn="ctr"/>
                      <a:r>
                        <a:rPr kumimoji="1" lang="en-US" altLang="ja-JP" sz="2400" b="1" dirty="0"/>
                        <a:t>VGG16-BN</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0.771</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0.752</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en-US" altLang="ja-JP" sz="2400" b="1" dirty="0"/>
                        <a:t>VGG16-BN</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0.773</a:t>
                      </a:r>
                      <a:endParaRPr kumimoji="1" lang="ja-JP" altLang="en-US" sz="2800" b="1" u="none" dirty="0">
                        <a:solidFill>
                          <a:srgbClr val="F4B54B"/>
                        </a:solidFill>
                      </a:endParaRPr>
                    </a:p>
                  </a:txBody>
                  <a:tcPr marL="68580" marR="68580" marT="34290" marB="34290" anchor="ctr"/>
                </a:tc>
                <a:tc>
                  <a:txBody>
                    <a:bodyPr/>
                    <a:lstStyle/>
                    <a:p>
                      <a:pPr algn="ctr"/>
                      <a:r>
                        <a:rPr kumimoji="1" lang="en-US" altLang="ja-JP" sz="2800" b="1" u="none" dirty="0">
                          <a:solidFill>
                            <a:srgbClr val="F4B54B"/>
                          </a:solidFill>
                        </a:rPr>
                        <a:t>0.754</a:t>
                      </a:r>
                      <a:endParaRPr kumimoji="1" lang="ja-JP" altLang="en-US" sz="2800" b="1" u="none" dirty="0">
                        <a:solidFill>
                          <a:srgbClr val="F4B54B"/>
                        </a:solidFill>
                      </a:endParaRPr>
                    </a:p>
                  </a:txBody>
                  <a:tcPr marL="68580" marR="68580" marT="34290" marB="34290" anchor="ctr"/>
                </a:tc>
                <a:extLst>
                  <a:ext uri="{0D108BD9-81ED-4DB2-BD59-A6C34878D82A}">
                    <a16:rowId xmlns:a16="http://schemas.microsoft.com/office/drawing/2014/main" val="787047768"/>
                  </a:ext>
                </a:extLst>
              </a:tr>
              <a:tr h="693225">
                <a:tc>
                  <a:txBody>
                    <a:bodyPr/>
                    <a:lstStyle/>
                    <a:p>
                      <a:pPr algn="ctr"/>
                      <a:r>
                        <a:rPr kumimoji="1" lang="en-US" altLang="ja-JP" sz="2400" b="1" dirty="0"/>
                        <a:t>ResNet34</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0.756</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0.740</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226583001"/>
                  </a:ext>
                </a:extLst>
              </a:tr>
              <a:tr h="693225">
                <a:tc>
                  <a:txBody>
                    <a:bodyPr/>
                    <a:lstStyle/>
                    <a:p>
                      <a:pPr algn="ctr"/>
                      <a:r>
                        <a:rPr kumimoji="1" lang="en-US" altLang="ja-JP" sz="2400" b="1" dirty="0"/>
                        <a:t>ResNet34</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a:txBody>
                  <a:tcPr marL="68580" marR="68580" marT="34290" marB="34290" anchor="ctr"/>
                </a:tc>
                <a:tc>
                  <a:txBody>
                    <a:bodyPr/>
                    <a:lstStyle/>
                    <a:p>
                      <a:pPr algn="ctr"/>
                      <a:r>
                        <a:rPr kumimoji="1" lang="en-US" altLang="ja-JP" sz="2800" b="1" dirty="0">
                          <a:solidFill>
                            <a:srgbClr val="B7E7D6"/>
                          </a:solidFill>
                        </a:rPr>
                        <a:t>0.741</a:t>
                      </a:r>
                      <a:endParaRPr kumimoji="1" lang="ja-JP" altLang="en-US" sz="2800" b="1" dirty="0">
                        <a:solidFill>
                          <a:srgbClr val="B7E7D6"/>
                        </a:solidFill>
                      </a:endParaRPr>
                    </a:p>
                  </a:txBody>
                  <a:tcPr marL="68580" marR="68580" marT="34290" marB="34290" anchor="ctr"/>
                </a:tc>
                <a:tc>
                  <a:txBody>
                    <a:bodyPr/>
                    <a:lstStyle/>
                    <a:p>
                      <a:pPr algn="ctr"/>
                      <a:r>
                        <a:rPr kumimoji="1" lang="en-US" altLang="ja-JP" sz="2800" b="1" dirty="0">
                          <a:solidFill>
                            <a:srgbClr val="B7E7D6"/>
                          </a:solidFill>
                        </a:rPr>
                        <a:t>0.724</a:t>
                      </a:r>
                      <a:endParaRPr kumimoji="1" lang="ja-JP" altLang="en-US" sz="2800" b="1" dirty="0">
                        <a:solidFill>
                          <a:srgbClr val="B7E7D6"/>
                        </a:solidFill>
                      </a:endParaRPr>
                    </a:p>
                  </a:txBody>
                  <a:tcPr marL="68580" marR="68580" marT="34290" marB="34290" anchor="ctr"/>
                </a:tc>
                <a:extLst>
                  <a:ext uri="{0D108BD9-81ED-4DB2-BD59-A6C34878D82A}">
                    <a16:rowId xmlns:a16="http://schemas.microsoft.com/office/drawing/2014/main" val="3505142670"/>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0.200</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144183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a:t>
            </a:r>
            <a:r>
              <a:rPr lang="ja-JP" altLang="en-US" sz="3200" dirty="0">
                <a:solidFill>
                  <a:schemeClr val="tx1">
                    <a:lumMod val="95000"/>
                  </a:schemeClr>
                </a:solidFill>
              </a:rPr>
              <a:t>推定</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pic>
        <p:nvPicPr>
          <p:cNvPr id="10" name="図 9" descr="グラフ&#10;&#10;自動的に生成された説明">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785" y="1307388"/>
            <a:ext cx="3182418" cy="2121612"/>
          </a:xfrm>
          <a:prstGeom prst="rect">
            <a:avLst/>
          </a:prstGeom>
        </p:spPr>
      </p:pic>
      <p:pic>
        <p:nvPicPr>
          <p:cNvPr id="12" name="図 11" descr="グラフ&#10;&#10;自動的に生成された説明">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3129" y="1307388"/>
            <a:ext cx="3182418" cy="2121612"/>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57785" y="3721395"/>
            <a:ext cx="3182418"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717597"/>
            <a:ext cx="3193812" cy="2129207"/>
          </a:xfrm>
          <a:prstGeom prst="rect">
            <a:avLst/>
          </a:prstGeom>
        </p:spPr>
      </p:pic>
      <p:cxnSp>
        <p:nvCxnSpPr>
          <p:cNvPr id="18" name="直線コネクタ 17">
            <a:extLst>
              <a:ext uri="{FF2B5EF4-FFF2-40B4-BE49-F238E27FC236}">
                <a16:creationId xmlns:a16="http://schemas.microsoft.com/office/drawing/2014/main" id="{B407044E-C981-43FD-910B-8A2E59899C78}"/>
              </a:ext>
            </a:extLst>
          </p:cNvPr>
          <p:cNvCxnSpPr/>
          <p:nvPr/>
        </p:nvCxnSpPr>
        <p:spPr>
          <a:xfrm>
            <a:off x="1743740" y="3585769"/>
            <a:ext cx="7230139"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9" name="テキスト ボックス 18">
            <a:extLst>
              <a:ext uri="{FF2B5EF4-FFF2-40B4-BE49-F238E27FC236}">
                <a16:creationId xmlns:a16="http://schemas.microsoft.com/office/drawing/2014/main" id="{65A55C73-BEB7-4AFB-B2A3-B36FB43F458A}"/>
              </a:ext>
            </a:extLst>
          </p:cNvPr>
          <p:cNvSpPr txBox="1"/>
          <p:nvPr/>
        </p:nvSpPr>
        <p:spPr>
          <a:xfrm>
            <a:off x="257289" y="1307388"/>
            <a:ext cx="1900496" cy="523220"/>
          </a:xfrm>
          <a:prstGeom prst="rect">
            <a:avLst/>
          </a:prstGeom>
          <a:noFill/>
        </p:spPr>
        <p:txBody>
          <a:bodyPr wrap="square" rtlCol="0">
            <a:spAutoFit/>
          </a:bodyPr>
          <a:lstStyle/>
          <a:p>
            <a:r>
              <a:rPr kumimoji="1" lang="en-US" altLang="ja-JP" sz="2800" dirty="0"/>
              <a:t>ResNet34</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217788" cy="707886"/>
          </a:xfrm>
          <a:prstGeom prst="rect">
            <a:avLst/>
          </a:prstGeom>
          <a:noFill/>
        </p:spPr>
        <p:txBody>
          <a:bodyPr wrap="square" rtlCol="0">
            <a:spAutoFit/>
          </a:bodyPr>
          <a:lstStyle/>
          <a:p>
            <a:pPr algn="ctr"/>
            <a:r>
              <a:rPr kumimoji="1" lang="en-US" altLang="ja-JP" sz="2800" dirty="0"/>
              <a:t>ResNet34</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21" name="グループ化 20">
            <a:extLst>
              <a:ext uri="{FF2B5EF4-FFF2-40B4-BE49-F238E27FC236}">
                <a16:creationId xmlns:a16="http://schemas.microsoft.com/office/drawing/2014/main" id="{CE10A64A-D470-4561-A999-95E423C62280}"/>
              </a:ext>
            </a:extLst>
          </p:cNvPr>
          <p:cNvGrpSpPr/>
          <p:nvPr/>
        </p:nvGrpSpPr>
        <p:grpSpPr>
          <a:xfrm>
            <a:off x="-49813" y="4843112"/>
            <a:ext cx="1718483" cy="1223351"/>
            <a:chOff x="4498428" y="5197324"/>
            <a:chExt cx="1718483" cy="1223351"/>
          </a:xfrm>
        </p:grpSpPr>
        <p:cxnSp>
          <p:nvCxnSpPr>
            <p:cNvPr id="22" name="直線矢印コネクタ 21">
              <a:extLst>
                <a:ext uri="{FF2B5EF4-FFF2-40B4-BE49-F238E27FC236}">
                  <a16:creationId xmlns:a16="http://schemas.microsoft.com/office/drawing/2014/main" id="{B72121B4-1B49-4D25-BA8D-32A0027D5C2B}"/>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3" name="グループ化 22">
              <a:extLst>
                <a:ext uri="{FF2B5EF4-FFF2-40B4-BE49-F238E27FC236}">
                  <a16:creationId xmlns:a16="http://schemas.microsoft.com/office/drawing/2014/main" id="{1EA204C5-CCD4-4A6E-92B2-B678E3017EAC}"/>
                </a:ext>
              </a:extLst>
            </p:cNvPr>
            <p:cNvGrpSpPr/>
            <p:nvPr/>
          </p:nvGrpSpPr>
          <p:grpSpPr>
            <a:xfrm>
              <a:off x="4498428" y="5373613"/>
              <a:ext cx="1718483" cy="1047062"/>
              <a:chOff x="4498428" y="5373613"/>
              <a:chExt cx="1718483" cy="1047062"/>
            </a:xfrm>
          </p:grpSpPr>
          <p:cxnSp>
            <p:nvCxnSpPr>
              <p:cNvPr id="24" name="直線矢印コネクタ 23">
                <a:extLst>
                  <a:ext uri="{FF2B5EF4-FFF2-40B4-BE49-F238E27FC236}">
                    <a16:creationId xmlns:a16="http://schemas.microsoft.com/office/drawing/2014/main" id="{1B4300F5-7761-4E95-B114-D4CC45923457}"/>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5" name="テキスト ボックス 24">
                <a:extLst>
                  <a:ext uri="{FF2B5EF4-FFF2-40B4-BE49-F238E27FC236}">
                    <a16:creationId xmlns:a16="http://schemas.microsoft.com/office/drawing/2014/main" id="{8F6185E1-A6DD-473F-96A3-C2DB159E7A60}"/>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26" name="テキスト ボックス 25">
                <a:extLst>
                  <a:ext uri="{FF2B5EF4-FFF2-40B4-BE49-F238E27FC236}">
                    <a16:creationId xmlns:a16="http://schemas.microsoft.com/office/drawing/2014/main" id="{D36E83C4-758A-489E-A2B6-A674F81D1C37}"/>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grpSp>
        <p:nvGrpSpPr>
          <p:cNvPr id="27" name="グループ化 26">
            <a:extLst>
              <a:ext uri="{FF2B5EF4-FFF2-40B4-BE49-F238E27FC236}">
                <a16:creationId xmlns:a16="http://schemas.microsoft.com/office/drawing/2014/main" id="{2625A4E0-9762-48E6-AE92-D93D534D4D06}"/>
              </a:ext>
            </a:extLst>
          </p:cNvPr>
          <p:cNvGrpSpPr/>
          <p:nvPr/>
        </p:nvGrpSpPr>
        <p:grpSpPr>
          <a:xfrm>
            <a:off x="-45927" y="2236123"/>
            <a:ext cx="1718483" cy="1223351"/>
            <a:chOff x="4498428" y="5197324"/>
            <a:chExt cx="1718483" cy="1223351"/>
          </a:xfrm>
        </p:grpSpPr>
        <p:cxnSp>
          <p:nvCxnSpPr>
            <p:cNvPr id="28" name="直線矢印コネクタ 27">
              <a:extLst>
                <a:ext uri="{FF2B5EF4-FFF2-40B4-BE49-F238E27FC236}">
                  <a16:creationId xmlns:a16="http://schemas.microsoft.com/office/drawing/2014/main" id="{78F1BE7D-E475-479A-B0C3-F06B7128CE15}"/>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9" name="グループ化 28">
              <a:extLst>
                <a:ext uri="{FF2B5EF4-FFF2-40B4-BE49-F238E27FC236}">
                  <a16:creationId xmlns:a16="http://schemas.microsoft.com/office/drawing/2014/main" id="{5FE130C7-C6CC-468E-8528-3E641211A00E}"/>
                </a:ext>
              </a:extLst>
            </p:cNvPr>
            <p:cNvGrpSpPr/>
            <p:nvPr/>
          </p:nvGrpSpPr>
          <p:grpSpPr>
            <a:xfrm>
              <a:off x="4498428" y="5373613"/>
              <a:ext cx="1718483" cy="1047062"/>
              <a:chOff x="4498428" y="5373613"/>
              <a:chExt cx="1718483" cy="1047062"/>
            </a:xfrm>
          </p:grpSpPr>
          <p:cxnSp>
            <p:nvCxnSpPr>
              <p:cNvPr id="30" name="直線矢印コネクタ 29">
                <a:extLst>
                  <a:ext uri="{FF2B5EF4-FFF2-40B4-BE49-F238E27FC236}">
                    <a16:creationId xmlns:a16="http://schemas.microsoft.com/office/drawing/2014/main" id="{0E7F6962-5A39-4EDE-8DE2-3BFD6C52A2A7}"/>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1" name="テキスト ボックス 30">
                <a:extLst>
                  <a:ext uri="{FF2B5EF4-FFF2-40B4-BE49-F238E27FC236}">
                    <a16:creationId xmlns:a16="http://schemas.microsoft.com/office/drawing/2014/main" id="{3F80958B-7453-4EBA-B1D0-17EAE9D8C80E}"/>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32" name="テキスト ボックス 31">
                <a:extLst>
                  <a:ext uri="{FF2B5EF4-FFF2-40B4-BE49-F238E27FC236}">
                    <a16:creationId xmlns:a16="http://schemas.microsoft.com/office/drawing/2014/main" id="{07224B9F-72E1-41E2-B9E9-722408209CD6}"/>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spTree>
    <p:extLst>
      <p:ext uri="{BB962C8B-B14F-4D97-AF65-F5344CB8AC3E}">
        <p14:creationId xmlns:p14="http://schemas.microsoft.com/office/powerpoint/2010/main" val="310689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a:t>
            </a:r>
            <a:r>
              <a:rPr lang="ja-JP" altLang="en-US" sz="3200" dirty="0">
                <a:solidFill>
                  <a:schemeClr val="tx1">
                    <a:lumMod val="95000"/>
                  </a:schemeClr>
                </a:solidFill>
              </a:rPr>
              <a:t>推定</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pic>
        <p:nvPicPr>
          <p:cNvPr id="10" name="図 9">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57785" y="1307388"/>
            <a:ext cx="3182418" cy="2121611"/>
          </a:xfrm>
          <a:prstGeom prst="rect">
            <a:avLst/>
          </a:prstGeom>
        </p:spPr>
      </p:pic>
      <p:pic>
        <p:nvPicPr>
          <p:cNvPr id="12" name="図 11">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53129" y="1307388"/>
            <a:ext cx="3182418" cy="2121611"/>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57785" y="3721395"/>
            <a:ext cx="3182418"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717597"/>
            <a:ext cx="3193812" cy="2129207"/>
          </a:xfrm>
          <a:prstGeom prst="rect">
            <a:avLst/>
          </a:prstGeom>
        </p:spPr>
      </p:pic>
      <p:cxnSp>
        <p:nvCxnSpPr>
          <p:cNvPr id="18" name="直線コネクタ 17">
            <a:extLst>
              <a:ext uri="{FF2B5EF4-FFF2-40B4-BE49-F238E27FC236}">
                <a16:creationId xmlns:a16="http://schemas.microsoft.com/office/drawing/2014/main" id="{B407044E-C981-43FD-910B-8A2E59899C78}"/>
              </a:ext>
            </a:extLst>
          </p:cNvPr>
          <p:cNvCxnSpPr/>
          <p:nvPr/>
        </p:nvCxnSpPr>
        <p:spPr>
          <a:xfrm>
            <a:off x="1743740" y="3585769"/>
            <a:ext cx="7230139"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9" name="テキスト ボックス 18">
            <a:extLst>
              <a:ext uri="{FF2B5EF4-FFF2-40B4-BE49-F238E27FC236}">
                <a16:creationId xmlns:a16="http://schemas.microsoft.com/office/drawing/2014/main" id="{65A55C73-BEB7-4AFB-B2A3-B36FB43F458A}"/>
              </a:ext>
            </a:extLst>
          </p:cNvPr>
          <p:cNvSpPr txBox="1"/>
          <p:nvPr/>
        </p:nvSpPr>
        <p:spPr>
          <a:xfrm>
            <a:off x="0" y="1307388"/>
            <a:ext cx="2157785" cy="523220"/>
          </a:xfrm>
          <a:prstGeom prst="rect">
            <a:avLst/>
          </a:prstGeom>
          <a:noFill/>
        </p:spPr>
        <p:txBody>
          <a:bodyPr wrap="square" rtlCol="0">
            <a:spAutoFit/>
          </a:bodyPr>
          <a:lstStyle/>
          <a:p>
            <a:pPr algn="ctr"/>
            <a:r>
              <a:rPr kumimoji="1" lang="en-US" altLang="ja-JP" sz="2800" dirty="0"/>
              <a:t>VGG16-BN</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157782" cy="707886"/>
          </a:xfrm>
          <a:prstGeom prst="rect">
            <a:avLst/>
          </a:prstGeom>
          <a:noFill/>
        </p:spPr>
        <p:txBody>
          <a:bodyPr wrap="square" rtlCol="0">
            <a:spAutoFit/>
          </a:bodyPr>
          <a:lstStyle/>
          <a:p>
            <a:pPr algn="ctr"/>
            <a:r>
              <a:rPr kumimoji="1" lang="en-US" altLang="ja-JP" sz="2800" dirty="0"/>
              <a:t>VGG16-BN</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29" name="グループ化 28">
            <a:extLst>
              <a:ext uri="{FF2B5EF4-FFF2-40B4-BE49-F238E27FC236}">
                <a16:creationId xmlns:a16="http://schemas.microsoft.com/office/drawing/2014/main" id="{A08F7ADD-E1D7-45AD-BE76-1D7A6C947309}"/>
              </a:ext>
            </a:extLst>
          </p:cNvPr>
          <p:cNvGrpSpPr/>
          <p:nvPr/>
        </p:nvGrpSpPr>
        <p:grpSpPr>
          <a:xfrm>
            <a:off x="-49813" y="4843112"/>
            <a:ext cx="1718483" cy="1223351"/>
            <a:chOff x="4498428" y="5197324"/>
            <a:chExt cx="1718483" cy="1223351"/>
          </a:xfrm>
        </p:grpSpPr>
        <p:cxnSp>
          <p:nvCxnSpPr>
            <p:cNvPr id="30" name="直線矢印コネクタ 29">
              <a:extLst>
                <a:ext uri="{FF2B5EF4-FFF2-40B4-BE49-F238E27FC236}">
                  <a16:creationId xmlns:a16="http://schemas.microsoft.com/office/drawing/2014/main" id="{7648080C-5B01-402B-BCD3-F0B98E204743}"/>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31" name="グループ化 30">
              <a:extLst>
                <a:ext uri="{FF2B5EF4-FFF2-40B4-BE49-F238E27FC236}">
                  <a16:creationId xmlns:a16="http://schemas.microsoft.com/office/drawing/2014/main" id="{C6813EF1-2333-48BB-9E72-55C10D9E7E94}"/>
                </a:ext>
              </a:extLst>
            </p:cNvPr>
            <p:cNvGrpSpPr/>
            <p:nvPr/>
          </p:nvGrpSpPr>
          <p:grpSpPr>
            <a:xfrm>
              <a:off x="4498428" y="5373613"/>
              <a:ext cx="1718483" cy="1047062"/>
              <a:chOff x="4498428" y="5373613"/>
              <a:chExt cx="1718483" cy="1047062"/>
            </a:xfrm>
          </p:grpSpPr>
          <p:cxnSp>
            <p:nvCxnSpPr>
              <p:cNvPr id="32" name="直線矢印コネクタ 31">
                <a:extLst>
                  <a:ext uri="{FF2B5EF4-FFF2-40B4-BE49-F238E27FC236}">
                    <a16:creationId xmlns:a16="http://schemas.microsoft.com/office/drawing/2014/main" id="{75BAAFAB-A3F5-4B36-AB2F-C57B7A4E3647}"/>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3" name="テキスト ボックス 32">
                <a:extLst>
                  <a:ext uri="{FF2B5EF4-FFF2-40B4-BE49-F238E27FC236}">
                    <a16:creationId xmlns:a16="http://schemas.microsoft.com/office/drawing/2014/main" id="{61079274-1390-4DF9-A3D9-1DE92B38B42B}"/>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34" name="テキスト ボックス 33">
                <a:extLst>
                  <a:ext uri="{FF2B5EF4-FFF2-40B4-BE49-F238E27FC236}">
                    <a16:creationId xmlns:a16="http://schemas.microsoft.com/office/drawing/2014/main" id="{BFC1CA2B-D69C-4B3A-B81B-F1CA67A0AD6E}"/>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grpSp>
        <p:nvGrpSpPr>
          <p:cNvPr id="35" name="グループ化 34">
            <a:extLst>
              <a:ext uri="{FF2B5EF4-FFF2-40B4-BE49-F238E27FC236}">
                <a16:creationId xmlns:a16="http://schemas.microsoft.com/office/drawing/2014/main" id="{4136A690-1848-4FBB-86CD-66BED9AB7FD8}"/>
              </a:ext>
            </a:extLst>
          </p:cNvPr>
          <p:cNvGrpSpPr/>
          <p:nvPr/>
        </p:nvGrpSpPr>
        <p:grpSpPr>
          <a:xfrm>
            <a:off x="-45927" y="2236123"/>
            <a:ext cx="1718483" cy="1223351"/>
            <a:chOff x="4498428" y="5197324"/>
            <a:chExt cx="1718483" cy="1223351"/>
          </a:xfrm>
        </p:grpSpPr>
        <p:cxnSp>
          <p:nvCxnSpPr>
            <p:cNvPr id="36" name="直線矢印コネクタ 35">
              <a:extLst>
                <a:ext uri="{FF2B5EF4-FFF2-40B4-BE49-F238E27FC236}">
                  <a16:creationId xmlns:a16="http://schemas.microsoft.com/office/drawing/2014/main" id="{10D65E8C-3490-4160-858C-6EC4612D1A58}"/>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37" name="グループ化 36">
              <a:extLst>
                <a:ext uri="{FF2B5EF4-FFF2-40B4-BE49-F238E27FC236}">
                  <a16:creationId xmlns:a16="http://schemas.microsoft.com/office/drawing/2014/main" id="{EE9D644E-C2FE-4E6D-9975-D1C7BB83C404}"/>
                </a:ext>
              </a:extLst>
            </p:cNvPr>
            <p:cNvGrpSpPr/>
            <p:nvPr/>
          </p:nvGrpSpPr>
          <p:grpSpPr>
            <a:xfrm>
              <a:off x="4498428" y="5373613"/>
              <a:ext cx="1718483" cy="1047062"/>
              <a:chOff x="4498428" y="5373613"/>
              <a:chExt cx="1718483" cy="1047062"/>
            </a:xfrm>
          </p:grpSpPr>
          <p:cxnSp>
            <p:nvCxnSpPr>
              <p:cNvPr id="38" name="直線矢印コネクタ 37">
                <a:extLst>
                  <a:ext uri="{FF2B5EF4-FFF2-40B4-BE49-F238E27FC236}">
                    <a16:creationId xmlns:a16="http://schemas.microsoft.com/office/drawing/2014/main" id="{0CBCDC0D-5CDC-4749-B309-B0201A2E9282}"/>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9" name="テキスト ボックス 38">
                <a:extLst>
                  <a:ext uri="{FF2B5EF4-FFF2-40B4-BE49-F238E27FC236}">
                    <a16:creationId xmlns:a16="http://schemas.microsoft.com/office/drawing/2014/main" id="{4E447F8D-B7EB-4225-B345-5FAD3C74B72F}"/>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40" name="テキスト ボックス 39">
                <a:extLst>
                  <a:ext uri="{FF2B5EF4-FFF2-40B4-BE49-F238E27FC236}">
                    <a16:creationId xmlns:a16="http://schemas.microsoft.com/office/drawing/2014/main" id="{AD16851D-DBA3-471B-A68D-707175C8C3C1}"/>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spTree>
    <p:extLst>
      <p:ext uri="{BB962C8B-B14F-4D97-AF65-F5344CB8AC3E}">
        <p14:creationId xmlns:p14="http://schemas.microsoft.com/office/powerpoint/2010/main" val="519327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457329" y="1307388"/>
            <a:ext cx="1859151" cy="523220"/>
          </a:xfrm>
          <a:prstGeom prst="rect">
            <a:avLst/>
          </a:prstGeom>
          <a:noFill/>
        </p:spPr>
        <p:txBody>
          <a:bodyPr wrap="square" rtlCol="0">
            <a:spAutoFit/>
          </a:bodyPr>
          <a:lstStyle/>
          <a:p>
            <a:pPr algn="ctr"/>
            <a:r>
              <a:rPr kumimoji="1" lang="en-US" altLang="ja-JP" sz="2800" dirty="0"/>
              <a:t>ResNet34</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ResNet34</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874197" y="2646142"/>
            <a:ext cx="3624505" cy="3105345"/>
            <a:chOff x="597472" y="2647949"/>
            <a:chExt cx="3624505"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2" y="2647949"/>
              <a:ext cx="3624505" cy="3105345"/>
              <a:chOff x="2217788" y="1377474"/>
              <a:chExt cx="4788991"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39822" y="1377474"/>
                <a:ext cx="4744919"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58925" y="2732307"/>
              <a:ext cx="831850" cy="81915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9" y="2646142"/>
            <a:ext cx="3624498" cy="3105340"/>
            <a:chOff x="4922026" y="2647954"/>
            <a:chExt cx="3624498" cy="3105340"/>
          </a:xfrm>
        </p:grpSpPr>
        <p:pic>
          <p:nvPicPr>
            <p:cNvPr id="7" name="図 6">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22026" y="2647954"/>
              <a:ext cx="3624498"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A269A7B-61D9-4A29-9BB8-E3A7ED07125A}"/>
              </a:ext>
            </a:extLst>
          </p:cNvPr>
          <p:cNvGrpSpPr/>
          <p:nvPr/>
        </p:nvGrpSpPr>
        <p:grpSpPr>
          <a:xfrm>
            <a:off x="559171" y="4959309"/>
            <a:ext cx="1135792" cy="808549"/>
            <a:chOff x="4639839" y="5197324"/>
            <a:chExt cx="1577072" cy="1122687"/>
          </a:xfrm>
        </p:grpSpPr>
        <p:cxnSp>
          <p:nvCxnSpPr>
            <p:cNvPr id="16" name="直線矢印コネクタ 15">
              <a:extLst>
                <a:ext uri="{FF2B5EF4-FFF2-40B4-BE49-F238E27FC236}">
                  <a16:creationId xmlns:a16="http://schemas.microsoft.com/office/drawing/2014/main" id="{83AA0A8A-9846-4130-A96E-42CB7BA96031}"/>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8" name="グループ化 17">
              <a:extLst>
                <a:ext uri="{FF2B5EF4-FFF2-40B4-BE49-F238E27FC236}">
                  <a16:creationId xmlns:a16="http://schemas.microsoft.com/office/drawing/2014/main" id="{24FBC10B-3280-411E-A951-8C3772EA99E0}"/>
                </a:ext>
              </a:extLst>
            </p:cNvPr>
            <p:cNvGrpSpPr/>
            <p:nvPr/>
          </p:nvGrpSpPr>
          <p:grpSpPr>
            <a:xfrm>
              <a:off x="4639839" y="5384187"/>
              <a:ext cx="1577072" cy="935824"/>
              <a:chOff x="4639839" y="5384187"/>
              <a:chExt cx="1577072" cy="935824"/>
            </a:xfrm>
          </p:grpSpPr>
          <p:cxnSp>
            <p:nvCxnSpPr>
              <p:cNvPr id="23" name="直線矢印コネクタ 22">
                <a:extLst>
                  <a:ext uri="{FF2B5EF4-FFF2-40B4-BE49-F238E27FC236}">
                    <a16:creationId xmlns:a16="http://schemas.microsoft.com/office/drawing/2014/main" id="{66C43644-0D78-464D-B77E-FB869ECCA4AB}"/>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C85153E2-B8EA-4EFE-A032-D22AF3CB7C8B}"/>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25" name="テキスト ボックス 24">
                <a:extLst>
                  <a:ext uri="{FF2B5EF4-FFF2-40B4-BE49-F238E27FC236}">
                    <a16:creationId xmlns:a16="http://schemas.microsoft.com/office/drawing/2014/main" id="{FAC30206-56D2-4E7C-A5BF-407F99B25BD5}"/>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grpSp>
        <p:nvGrpSpPr>
          <p:cNvPr id="26" name="グループ化 25">
            <a:extLst>
              <a:ext uri="{FF2B5EF4-FFF2-40B4-BE49-F238E27FC236}">
                <a16:creationId xmlns:a16="http://schemas.microsoft.com/office/drawing/2014/main" id="{76D532F1-3EED-4127-8CF9-636F8D8CD9B5}"/>
              </a:ext>
            </a:extLst>
          </p:cNvPr>
          <p:cNvGrpSpPr/>
          <p:nvPr/>
        </p:nvGrpSpPr>
        <p:grpSpPr>
          <a:xfrm>
            <a:off x="4800924" y="4959309"/>
            <a:ext cx="1135792" cy="808549"/>
            <a:chOff x="4639839" y="5197324"/>
            <a:chExt cx="1577072" cy="1122687"/>
          </a:xfrm>
        </p:grpSpPr>
        <p:cxnSp>
          <p:nvCxnSpPr>
            <p:cNvPr id="27" name="直線矢印コネクタ 26">
              <a:extLst>
                <a:ext uri="{FF2B5EF4-FFF2-40B4-BE49-F238E27FC236}">
                  <a16:creationId xmlns:a16="http://schemas.microsoft.com/office/drawing/2014/main" id="{13C17E31-0B89-48E7-8208-6A558963D9B2}"/>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8" name="グループ化 27">
              <a:extLst>
                <a:ext uri="{FF2B5EF4-FFF2-40B4-BE49-F238E27FC236}">
                  <a16:creationId xmlns:a16="http://schemas.microsoft.com/office/drawing/2014/main" id="{E7DBBF51-E506-40F4-9FD7-A01C9F0748D9}"/>
                </a:ext>
              </a:extLst>
            </p:cNvPr>
            <p:cNvGrpSpPr/>
            <p:nvPr/>
          </p:nvGrpSpPr>
          <p:grpSpPr>
            <a:xfrm>
              <a:off x="4639839" y="5384187"/>
              <a:ext cx="1577072" cy="935824"/>
              <a:chOff x="4639839" y="5384187"/>
              <a:chExt cx="1577072" cy="935824"/>
            </a:xfrm>
          </p:grpSpPr>
          <p:cxnSp>
            <p:nvCxnSpPr>
              <p:cNvPr id="29" name="直線矢印コネクタ 28">
                <a:extLst>
                  <a:ext uri="{FF2B5EF4-FFF2-40B4-BE49-F238E27FC236}">
                    <a16:creationId xmlns:a16="http://schemas.microsoft.com/office/drawing/2014/main" id="{FE9C580C-F77B-4C60-BDEF-30EDD84F2AE9}"/>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0" name="テキスト ボックス 29">
                <a:extLst>
                  <a:ext uri="{FF2B5EF4-FFF2-40B4-BE49-F238E27FC236}">
                    <a16:creationId xmlns:a16="http://schemas.microsoft.com/office/drawing/2014/main" id="{F241ABA0-B339-44EB-8D79-A664505E896A}"/>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31" name="テキスト ボックス 30">
                <a:extLst>
                  <a:ext uri="{FF2B5EF4-FFF2-40B4-BE49-F238E27FC236}">
                    <a16:creationId xmlns:a16="http://schemas.microsoft.com/office/drawing/2014/main" id="{5447FA8A-22D0-4565-BCF9-4B91CF6FA9B9}"/>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spTree>
    <p:extLst>
      <p:ext uri="{BB962C8B-B14F-4D97-AF65-F5344CB8AC3E}">
        <p14:creationId xmlns:p14="http://schemas.microsoft.com/office/powerpoint/2010/main" val="3346297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32062" y="1307388"/>
            <a:ext cx="2096911" cy="523220"/>
          </a:xfrm>
          <a:prstGeom prst="rect">
            <a:avLst/>
          </a:prstGeom>
          <a:noFill/>
        </p:spPr>
        <p:txBody>
          <a:bodyPr wrap="square" rtlCol="0">
            <a:spAutoFit/>
          </a:bodyPr>
          <a:lstStyle/>
          <a:p>
            <a:pPr algn="ctr"/>
            <a:r>
              <a:rPr kumimoji="1" lang="en-US" altLang="ja-JP" sz="2800" dirty="0"/>
              <a:t>VGG16-BN</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VGG16-BN</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874196" y="2646142"/>
            <a:ext cx="3624506" cy="3105345"/>
            <a:chOff x="597471" y="2647949"/>
            <a:chExt cx="3624506"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1" y="2647949"/>
              <a:ext cx="3624506" cy="3105345"/>
              <a:chOff x="2217787" y="1377474"/>
              <a:chExt cx="4788992"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787" y="1377474"/>
                <a:ext cx="4788991"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43050" y="2714625"/>
              <a:ext cx="847725" cy="8286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8" y="2646142"/>
            <a:ext cx="3624500" cy="3105340"/>
            <a:chOff x="4922025" y="2647954"/>
            <a:chExt cx="3624500" cy="3105340"/>
          </a:xfrm>
        </p:grpSpPr>
        <p:pic>
          <p:nvPicPr>
            <p:cNvPr id="7" name="図 6" descr="グラフ&#10;&#10;自動的に生成された説明">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025" y="2647954"/>
              <a:ext cx="3624500"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BF05EE34-759A-413D-9B06-AD4DEAC9A9C1}"/>
              </a:ext>
            </a:extLst>
          </p:cNvPr>
          <p:cNvGrpSpPr/>
          <p:nvPr/>
        </p:nvGrpSpPr>
        <p:grpSpPr>
          <a:xfrm>
            <a:off x="559171" y="4959309"/>
            <a:ext cx="1135792" cy="808549"/>
            <a:chOff x="4639839" y="5197324"/>
            <a:chExt cx="1577072" cy="1122687"/>
          </a:xfrm>
        </p:grpSpPr>
        <p:cxnSp>
          <p:nvCxnSpPr>
            <p:cNvPr id="16" name="直線矢印コネクタ 15">
              <a:extLst>
                <a:ext uri="{FF2B5EF4-FFF2-40B4-BE49-F238E27FC236}">
                  <a16:creationId xmlns:a16="http://schemas.microsoft.com/office/drawing/2014/main" id="{CFEC638E-2666-457C-8475-0D17AFFF50B4}"/>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8" name="グループ化 17">
              <a:extLst>
                <a:ext uri="{FF2B5EF4-FFF2-40B4-BE49-F238E27FC236}">
                  <a16:creationId xmlns:a16="http://schemas.microsoft.com/office/drawing/2014/main" id="{BCCDB62E-A897-4E29-8EF4-F6A7692F97FB}"/>
                </a:ext>
              </a:extLst>
            </p:cNvPr>
            <p:cNvGrpSpPr/>
            <p:nvPr/>
          </p:nvGrpSpPr>
          <p:grpSpPr>
            <a:xfrm>
              <a:off x="4639839" y="5384187"/>
              <a:ext cx="1577072" cy="935824"/>
              <a:chOff x="4639839" y="5384187"/>
              <a:chExt cx="1577072" cy="935824"/>
            </a:xfrm>
          </p:grpSpPr>
          <p:cxnSp>
            <p:nvCxnSpPr>
              <p:cNvPr id="23" name="直線矢印コネクタ 22">
                <a:extLst>
                  <a:ext uri="{FF2B5EF4-FFF2-40B4-BE49-F238E27FC236}">
                    <a16:creationId xmlns:a16="http://schemas.microsoft.com/office/drawing/2014/main" id="{2E5C29EE-2546-47B3-91F8-5B92F066A213}"/>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3C795893-1C3E-4323-A50E-FB5D26292075}"/>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25" name="テキスト ボックス 24">
                <a:extLst>
                  <a:ext uri="{FF2B5EF4-FFF2-40B4-BE49-F238E27FC236}">
                    <a16:creationId xmlns:a16="http://schemas.microsoft.com/office/drawing/2014/main" id="{22EDF76D-543E-48D6-98F8-8AE2512C8639}"/>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grpSp>
        <p:nvGrpSpPr>
          <p:cNvPr id="26" name="グループ化 25">
            <a:extLst>
              <a:ext uri="{FF2B5EF4-FFF2-40B4-BE49-F238E27FC236}">
                <a16:creationId xmlns:a16="http://schemas.microsoft.com/office/drawing/2014/main" id="{4B4FDECA-6F34-405F-B9D6-AFE54A65B74B}"/>
              </a:ext>
            </a:extLst>
          </p:cNvPr>
          <p:cNvGrpSpPr/>
          <p:nvPr/>
        </p:nvGrpSpPr>
        <p:grpSpPr>
          <a:xfrm>
            <a:off x="4796981" y="4959309"/>
            <a:ext cx="1135792" cy="808549"/>
            <a:chOff x="4639839" y="5197324"/>
            <a:chExt cx="1577072" cy="1122687"/>
          </a:xfrm>
        </p:grpSpPr>
        <p:cxnSp>
          <p:nvCxnSpPr>
            <p:cNvPr id="27" name="直線矢印コネクタ 26">
              <a:extLst>
                <a:ext uri="{FF2B5EF4-FFF2-40B4-BE49-F238E27FC236}">
                  <a16:creationId xmlns:a16="http://schemas.microsoft.com/office/drawing/2014/main" id="{F6783707-4CBE-4EAC-BE0E-B9A559F01211}"/>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8" name="グループ化 27">
              <a:extLst>
                <a:ext uri="{FF2B5EF4-FFF2-40B4-BE49-F238E27FC236}">
                  <a16:creationId xmlns:a16="http://schemas.microsoft.com/office/drawing/2014/main" id="{E26CC919-0B46-4051-85CF-8164554E6526}"/>
                </a:ext>
              </a:extLst>
            </p:cNvPr>
            <p:cNvGrpSpPr/>
            <p:nvPr/>
          </p:nvGrpSpPr>
          <p:grpSpPr>
            <a:xfrm>
              <a:off x="4639839" y="5384187"/>
              <a:ext cx="1577072" cy="935824"/>
              <a:chOff x="4639839" y="5384187"/>
              <a:chExt cx="1577072" cy="935824"/>
            </a:xfrm>
          </p:grpSpPr>
          <p:cxnSp>
            <p:nvCxnSpPr>
              <p:cNvPr id="29" name="直線矢印コネクタ 28">
                <a:extLst>
                  <a:ext uri="{FF2B5EF4-FFF2-40B4-BE49-F238E27FC236}">
                    <a16:creationId xmlns:a16="http://schemas.microsoft.com/office/drawing/2014/main" id="{2BFF38BC-CF23-4C90-8F85-D07A774ADDC4}"/>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0" name="テキスト ボックス 29">
                <a:extLst>
                  <a:ext uri="{FF2B5EF4-FFF2-40B4-BE49-F238E27FC236}">
                    <a16:creationId xmlns:a16="http://schemas.microsoft.com/office/drawing/2014/main" id="{E5FEB08E-92D5-4055-AE2B-282A699BCEEB}"/>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31" name="テキスト ボックス 30">
                <a:extLst>
                  <a:ext uri="{FF2B5EF4-FFF2-40B4-BE49-F238E27FC236}">
                    <a16:creationId xmlns:a16="http://schemas.microsoft.com/office/drawing/2014/main" id="{AE34B15D-C6C3-46F6-BF61-406FC35A5440}"/>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spTree>
    <p:extLst>
      <p:ext uri="{BB962C8B-B14F-4D97-AF65-F5344CB8AC3E}">
        <p14:creationId xmlns:p14="http://schemas.microsoft.com/office/powerpoint/2010/main" val="2994123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solidFill>
                  <a:schemeClr val="tx1">
                    <a:lumMod val="95000"/>
                  </a:schemeClr>
                </a:solidFill>
              </a:rPr>
              <a:t>動作特有の問題</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687662" y="1307388"/>
            <a:ext cx="1553663" cy="523220"/>
          </a:xfrm>
          <a:prstGeom prst="rect">
            <a:avLst/>
          </a:prstGeom>
          <a:noFill/>
        </p:spPr>
        <p:txBody>
          <a:bodyPr wrap="square" rtlCol="0">
            <a:spAutoFit/>
          </a:bodyPr>
          <a:lstStyle/>
          <a:p>
            <a:pPr algn="ctr"/>
            <a:r>
              <a:rPr kumimoji="1" lang="en-US" altLang="ja-JP" sz="2800" dirty="0"/>
              <a:t>drinking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33011" y="1307388"/>
            <a:ext cx="2573528" cy="523220"/>
          </a:xfrm>
          <a:prstGeom prst="rect">
            <a:avLst/>
          </a:prstGeom>
          <a:noFill/>
        </p:spPr>
        <p:txBody>
          <a:bodyPr wrap="square" rtlCol="0">
            <a:spAutoFit/>
          </a:bodyPr>
          <a:lstStyle/>
          <a:p>
            <a:pPr algn="ctr"/>
            <a:r>
              <a:rPr kumimoji="1" lang="en-US" altLang="ja-JP" sz="2800" dirty="0"/>
              <a:t>eating meal</a:t>
            </a:r>
          </a:p>
        </p:txBody>
      </p:sp>
      <p:pic>
        <p:nvPicPr>
          <p:cNvPr id="14" name="a001-0363C">
            <a:hlinkClick r:id="" action="ppaction://media"/>
            <a:extLst>
              <a:ext uri="{FF2B5EF4-FFF2-40B4-BE49-F238E27FC236}">
                <a16:creationId xmlns:a16="http://schemas.microsoft.com/office/drawing/2014/main" id="{6EE336D2-730A-4673-93F4-08BAA9632CE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56061" y="2463500"/>
            <a:ext cx="3432888" cy="1931000"/>
          </a:xfrm>
          <a:prstGeom prst="rect">
            <a:avLst/>
          </a:prstGeom>
        </p:spPr>
      </p:pic>
      <p:pic>
        <p:nvPicPr>
          <p:cNvPr id="3" name="a002-0454C">
            <a:hlinkClick r:id="" action="ppaction://media"/>
            <a:extLst>
              <a:ext uri="{FF2B5EF4-FFF2-40B4-BE49-F238E27FC236}">
                <a16:creationId xmlns:a16="http://schemas.microsoft.com/office/drawing/2014/main" id="{7EC7D258-96EE-4732-91CD-46D8C3D74C0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52672" y="2453989"/>
            <a:ext cx="3432888" cy="1931000"/>
          </a:xfrm>
          <a:prstGeom prst="rect">
            <a:avLst/>
          </a:prstGeom>
        </p:spPr>
      </p:pic>
      <p:sp>
        <p:nvSpPr>
          <p:cNvPr id="5" name="テキスト ボックス 4">
            <a:extLst>
              <a:ext uri="{FF2B5EF4-FFF2-40B4-BE49-F238E27FC236}">
                <a16:creationId xmlns:a16="http://schemas.microsoft.com/office/drawing/2014/main" id="{AA2975B1-0C12-4091-8241-5FC785848405}"/>
              </a:ext>
            </a:extLst>
          </p:cNvPr>
          <p:cNvSpPr txBox="1"/>
          <p:nvPr/>
        </p:nvSpPr>
        <p:spPr>
          <a:xfrm>
            <a:off x="856060" y="4928249"/>
            <a:ext cx="5544739" cy="923330"/>
          </a:xfrm>
          <a:prstGeom prst="rect">
            <a:avLst/>
          </a:prstGeom>
          <a:noFill/>
        </p:spPr>
        <p:txBody>
          <a:bodyPr wrap="square" rtlCol="0">
            <a:spAutoFit/>
          </a:bodyPr>
          <a:lstStyle/>
          <a:p>
            <a:r>
              <a:rPr kumimoji="1" lang="ja-JP" altLang="en-US" dirty="0"/>
              <a:t>・前景より背景の音が強調されている</a:t>
            </a:r>
            <a:endParaRPr kumimoji="1" lang="en-US" altLang="ja-JP" dirty="0"/>
          </a:p>
          <a:p>
            <a:endParaRPr kumimoji="1" lang="en-US" altLang="ja-JP" dirty="0"/>
          </a:p>
          <a:p>
            <a:r>
              <a:rPr kumimoji="1" lang="ja-JP" altLang="en-US" dirty="0"/>
              <a:t>・そもそも動作に音があまり伴わない</a:t>
            </a:r>
          </a:p>
        </p:txBody>
      </p:sp>
    </p:spTree>
    <p:extLst>
      <p:ext uri="{BB962C8B-B14F-4D97-AF65-F5344CB8AC3E}">
        <p14:creationId xmlns:p14="http://schemas.microsoft.com/office/powerpoint/2010/main" val="214798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9"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4"/>
                                        </p:tgtEl>
                                      </p:cBhvr>
                                    </p:cmd>
                                  </p:childTnLst>
                                </p:cTn>
                              </p:par>
                            </p:childTnLst>
                          </p:cTn>
                        </p:par>
                      </p:childTnLst>
                    </p:cTn>
                  </p:par>
                </p:childTnLst>
              </p:cTn>
              <p:nextCondLst>
                <p:cond evt="onClick" delay="0">
                  <p:tgtEl>
                    <p:spTgt spid="14"/>
                  </p:tgtEl>
                </p:cond>
              </p:nextCondLst>
            </p:seq>
            <p:video>
              <p:cMediaNode vol="100000">
                <p:cTn id="16" fill="hold" display="0">
                  <p:stCondLst>
                    <p:cond delay="indefinite"/>
                  </p:stCondLst>
                </p:cTn>
                <p:tgtEl>
                  <p:spTgt spid="14"/>
                </p:tgtEl>
              </p:cMediaNode>
            </p:video>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en-US" altLang="ja-JP" sz="3200" dirty="0" err="1">
                <a:solidFill>
                  <a:schemeClr val="tx1">
                    <a:lumMod val="95000"/>
                  </a:schemeClr>
                </a:solidFill>
              </a:rPr>
              <a:t>SpecAugment</a:t>
            </a:r>
            <a:r>
              <a:rPr lang="en-US" altLang="ja-JP" sz="3200" dirty="0">
                <a:solidFill>
                  <a:schemeClr val="tx1">
                    <a:lumMod val="95000"/>
                  </a:schemeClr>
                </a:solidFill>
              </a:rPr>
              <a:t> </a:t>
            </a:r>
            <a:r>
              <a:rPr lang="ja-JP" altLang="en-US" sz="3200" dirty="0">
                <a:solidFill>
                  <a:schemeClr val="tx1">
                    <a:lumMod val="95000"/>
                  </a:schemeClr>
                </a:solidFill>
              </a:rPr>
              <a:t>の問題</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pic>
        <p:nvPicPr>
          <p:cNvPr id="7" name="図 6" descr="パソコンの画面&#10;&#10;中程度の精度で自動的に生成された説明">
            <a:extLst>
              <a:ext uri="{FF2B5EF4-FFF2-40B4-BE49-F238E27FC236}">
                <a16:creationId xmlns:a16="http://schemas.microsoft.com/office/drawing/2014/main" id="{CAEE9E88-BFA2-4D95-8537-807D44576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638" y="1540147"/>
            <a:ext cx="3264644" cy="3188426"/>
          </a:xfrm>
          <a:prstGeom prst="rect">
            <a:avLst/>
          </a:prstGeom>
        </p:spPr>
      </p:pic>
      <p:cxnSp>
        <p:nvCxnSpPr>
          <p:cNvPr id="9" name="直線コネクタ 8">
            <a:extLst>
              <a:ext uri="{FF2B5EF4-FFF2-40B4-BE49-F238E27FC236}">
                <a16:creationId xmlns:a16="http://schemas.microsoft.com/office/drawing/2014/main" id="{61A6F3BE-56CE-4C81-B5B2-032BCA92C54D}"/>
              </a:ext>
            </a:extLst>
          </p:cNvPr>
          <p:cNvCxnSpPr/>
          <p:nvPr/>
        </p:nvCxnSpPr>
        <p:spPr>
          <a:xfrm>
            <a:off x="5476240" y="1540147"/>
            <a:ext cx="0" cy="3316333"/>
          </a:xfrm>
          <a:prstGeom prst="line">
            <a:avLst/>
          </a:prstGeom>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F3DE161-08E5-48EC-8EDB-8B1C8931DD65}"/>
              </a:ext>
            </a:extLst>
          </p:cNvPr>
          <p:cNvSpPr txBox="1"/>
          <p:nvPr/>
        </p:nvSpPr>
        <p:spPr>
          <a:xfrm>
            <a:off x="4416299" y="4899021"/>
            <a:ext cx="2119881" cy="954107"/>
          </a:xfrm>
          <a:prstGeom prst="rect">
            <a:avLst/>
          </a:prstGeom>
          <a:noFill/>
        </p:spPr>
        <p:txBody>
          <a:bodyPr wrap="square" rtlCol="0">
            <a:spAutoFit/>
          </a:bodyPr>
          <a:lstStyle/>
          <a:p>
            <a:pPr algn="ctr"/>
            <a:r>
              <a:rPr kumimoji="1" lang="ja-JP" altLang="en-US" sz="2800" dirty="0"/>
              <a:t>動作</a:t>
            </a:r>
            <a:endParaRPr kumimoji="1" lang="en-US" altLang="ja-JP" sz="2800" dirty="0"/>
          </a:p>
          <a:p>
            <a:pPr algn="ctr"/>
            <a:r>
              <a:rPr kumimoji="1" lang="ja-JP" altLang="en-US" sz="2800" dirty="0"/>
              <a:t>タイミング</a:t>
            </a:r>
            <a:endParaRPr kumimoji="1" lang="en-US" altLang="ja-JP" sz="2800" dirty="0"/>
          </a:p>
        </p:txBody>
      </p:sp>
      <p:cxnSp>
        <p:nvCxnSpPr>
          <p:cNvPr id="15" name="直線コネクタ 14">
            <a:extLst>
              <a:ext uri="{FF2B5EF4-FFF2-40B4-BE49-F238E27FC236}">
                <a16:creationId xmlns:a16="http://schemas.microsoft.com/office/drawing/2014/main" id="{B67B8D34-4CA6-4B68-A494-A83B4846169E}"/>
              </a:ext>
            </a:extLst>
          </p:cNvPr>
          <p:cNvCxnSpPr>
            <a:cxnSpLocks/>
          </p:cNvCxnSpPr>
          <p:nvPr/>
        </p:nvCxnSpPr>
        <p:spPr>
          <a:xfrm>
            <a:off x="2746638" y="2946400"/>
            <a:ext cx="3562722"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D953CDB-97AE-4EE1-9536-4DC09F9F767C}"/>
              </a:ext>
            </a:extLst>
          </p:cNvPr>
          <p:cNvSpPr txBox="1"/>
          <p:nvPr/>
        </p:nvSpPr>
        <p:spPr>
          <a:xfrm>
            <a:off x="6210804" y="2469346"/>
            <a:ext cx="2380666" cy="954107"/>
          </a:xfrm>
          <a:prstGeom prst="rect">
            <a:avLst/>
          </a:prstGeom>
          <a:noFill/>
        </p:spPr>
        <p:txBody>
          <a:bodyPr wrap="square" rtlCol="0">
            <a:spAutoFit/>
          </a:bodyPr>
          <a:lstStyle/>
          <a:p>
            <a:pPr algn="ctr"/>
            <a:r>
              <a:rPr kumimoji="1" lang="ja-JP" altLang="en-US" sz="2800" dirty="0"/>
              <a:t>動作に特有の周波数帯</a:t>
            </a:r>
            <a:endParaRPr kumimoji="1" lang="en-US" altLang="ja-JP" sz="2800" dirty="0"/>
          </a:p>
        </p:txBody>
      </p:sp>
      <p:grpSp>
        <p:nvGrpSpPr>
          <p:cNvPr id="10" name="グループ化 9">
            <a:extLst>
              <a:ext uri="{FF2B5EF4-FFF2-40B4-BE49-F238E27FC236}">
                <a16:creationId xmlns:a16="http://schemas.microsoft.com/office/drawing/2014/main" id="{F4580620-2436-46A2-8A00-39C3445C4B32}"/>
              </a:ext>
            </a:extLst>
          </p:cNvPr>
          <p:cNvGrpSpPr/>
          <p:nvPr/>
        </p:nvGrpSpPr>
        <p:grpSpPr>
          <a:xfrm>
            <a:off x="1533715" y="4256568"/>
            <a:ext cx="1718483" cy="1284906"/>
            <a:chOff x="4498428" y="5197324"/>
            <a:chExt cx="1718483" cy="1284906"/>
          </a:xfrm>
        </p:grpSpPr>
        <p:cxnSp>
          <p:nvCxnSpPr>
            <p:cNvPr id="11" name="直線矢印コネクタ 10">
              <a:extLst>
                <a:ext uri="{FF2B5EF4-FFF2-40B4-BE49-F238E27FC236}">
                  <a16:creationId xmlns:a16="http://schemas.microsoft.com/office/drawing/2014/main" id="{B78E9B75-2BA7-4F6A-B973-E3C4A9A2507D}"/>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2" name="グループ化 11">
              <a:extLst>
                <a:ext uri="{FF2B5EF4-FFF2-40B4-BE49-F238E27FC236}">
                  <a16:creationId xmlns:a16="http://schemas.microsoft.com/office/drawing/2014/main" id="{904353E2-7708-46FB-A137-6F82B6504726}"/>
                </a:ext>
              </a:extLst>
            </p:cNvPr>
            <p:cNvGrpSpPr/>
            <p:nvPr/>
          </p:nvGrpSpPr>
          <p:grpSpPr>
            <a:xfrm>
              <a:off x="4498428" y="5373613"/>
              <a:ext cx="1718483" cy="1108617"/>
              <a:chOff x="4498428" y="5373613"/>
              <a:chExt cx="1718483" cy="1108617"/>
            </a:xfrm>
          </p:grpSpPr>
          <p:cxnSp>
            <p:nvCxnSpPr>
              <p:cNvPr id="14" name="直線矢印コネクタ 13">
                <a:extLst>
                  <a:ext uri="{FF2B5EF4-FFF2-40B4-BE49-F238E27FC236}">
                    <a16:creationId xmlns:a16="http://schemas.microsoft.com/office/drawing/2014/main" id="{A94235BF-F957-4CB8-92FB-6FF8CD8ECCE5}"/>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6" name="テキスト ボックス 15">
                <a:extLst>
                  <a:ext uri="{FF2B5EF4-FFF2-40B4-BE49-F238E27FC236}">
                    <a16:creationId xmlns:a16="http://schemas.microsoft.com/office/drawing/2014/main" id="{84EF7293-C499-43F4-8220-6E4922418BED}"/>
                  </a:ext>
                </a:extLst>
              </p:cNvPr>
              <p:cNvSpPr txBox="1"/>
              <p:nvPr/>
            </p:nvSpPr>
            <p:spPr>
              <a:xfrm>
                <a:off x="5423338" y="6112898"/>
                <a:ext cx="793572" cy="369332"/>
              </a:xfrm>
              <a:prstGeom prst="rect">
                <a:avLst/>
              </a:prstGeom>
              <a:noFill/>
            </p:spPr>
            <p:txBody>
              <a:bodyPr wrap="square" rtlCol="0">
                <a:spAutoFit/>
              </a:bodyPr>
              <a:lstStyle/>
              <a:p>
                <a:pPr algn="ctr"/>
                <a:r>
                  <a:rPr kumimoji="1" lang="ja-JP" altLang="en-US" dirty="0"/>
                  <a:t>時間</a:t>
                </a:r>
              </a:p>
            </p:txBody>
          </p:sp>
          <p:sp>
            <p:nvSpPr>
              <p:cNvPr id="18" name="テキスト ボックス 17">
                <a:extLst>
                  <a:ext uri="{FF2B5EF4-FFF2-40B4-BE49-F238E27FC236}">
                    <a16:creationId xmlns:a16="http://schemas.microsoft.com/office/drawing/2014/main" id="{97F91052-1BE0-4937-A370-CE80E0800F2C}"/>
                  </a:ext>
                </a:extLst>
              </p:cNvPr>
              <p:cNvSpPr txBox="1"/>
              <p:nvPr/>
            </p:nvSpPr>
            <p:spPr>
              <a:xfrm>
                <a:off x="4498428" y="5373613"/>
                <a:ext cx="1024800" cy="369332"/>
              </a:xfrm>
              <a:prstGeom prst="rect">
                <a:avLst/>
              </a:prstGeom>
              <a:noFill/>
            </p:spPr>
            <p:txBody>
              <a:bodyPr wrap="square" rtlCol="0">
                <a:spAutoFit/>
              </a:bodyPr>
              <a:lstStyle/>
              <a:p>
                <a:pPr algn="ctr"/>
                <a:r>
                  <a:rPr kumimoji="1" lang="ja-JP" altLang="en-US" dirty="0"/>
                  <a:t>周波数</a:t>
                </a:r>
              </a:p>
            </p:txBody>
          </p:sp>
        </p:grpSp>
      </p:grpSp>
    </p:spTree>
    <p:extLst>
      <p:ext uri="{BB962C8B-B14F-4D97-AF65-F5344CB8AC3E}">
        <p14:creationId xmlns:p14="http://schemas.microsoft.com/office/powerpoint/2010/main" val="114442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rgbClr val="F4B54B"/>
                </a:solidFill>
              </a:rPr>
              <a:t>まとめと今後の課題</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dirty="0"/>
          </a:p>
        </p:txBody>
      </p:sp>
    </p:spTree>
    <p:extLst>
      <p:ext uri="{BB962C8B-B14F-4D97-AF65-F5344CB8AC3E}">
        <p14:creationId xmlns:p14="http://schemas.microsoft.com/office/powerpoint/2010/main" val="3164617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7300" y="1076732"/>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9" name="図 8">
            <a:extLst>
              <a:ext uri="{FF2B5EF4-FFF2-40B4-BE49-F238E27FC236}">
                <a16:creationId xmlns:a16="http://schemas.microsoft.com/office/drawing/2014/main" id="{F044756D-660C-472A-A896-66FDA1EDD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118" y="2773717"/>
            <a:ext cx="1254867" cy="1310566"/>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動画に含まれる音声データやキャプションデータから</a:t>
            </a:r>
            <a:br>
              <a:rPr lang="en-US" altLang="ja-JP" sz="2400" cap="none" dirty="0">
                <a:solidFill>
                  <a:schemeClr val="tx1">
                    <a:lumMod val="95000"/>
                  </a:schemeClr>
                </a:solidFill>
              </a:rPr>
            </a:br>
            <a:r>
              <a:rPr lang="ja-JP" altLang="en-US" sz="2400" cap="none" dirty="0">
                <a:solidFill>
                  <a:schemeClr val="tx1">
                    <a:lumMod val="95000"/>
                  </a:schemeClr>
                </a:solidFill>
              </a:rPr>
              <a:t>動作ラベルを推定した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データの選び方や前処理</a:t>
            </a:r>
            <a:r>
              <a:rPr lang="en-US" altLang="ja-JP" sz="2400" cap="none" dirty="0">
                <a:solidFill>
                  <a:schemeClr val="tx1">
                    <a:lumMod val="95000"/>
                  </a:schemeClr>
                </a:solidFill>
              </a:rPr>
              <a:t>, </a:t>
            </a:r>
            <a:br>
              <a:rPr lang="en-US" altLang="ja-JP" sz="2400" cap="none" dirty="0">
                <a:solidFill>
                  <a:schemeClr val="tx1">
                    <a:lumMod val="95000"/>
                  </a:schemeClr>
                </a:solidFill>
              </a:rPr>
            </a:br>
            <a:r>
              <a:rPr lang="ja-JP" altLang="en-US" sz="2400" cap="none" dirty="0">
                <a:solidFill>
                  <a:schemeClr val="tx1">
                    <a:lumMod val="95000"/>
                  </a:schemeClr>
                </a:solidFill>
              </a:rPr>
              <a:t>音声のデータ拡張方法に関して更なる工夫が必要</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動画に含まれる画像データからの動作ラベル推定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マルチモーダルな動作ラベル推定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dirty="0">
                <a:solidFill>
                  <a:schemeClr val="tx1"/>
                </a:solidFill>
              </a:rPr>
              <a:t>動画に対する音声の自動アノテーションモデルの模索</a:t>
            </a: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43</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ja-JP" altLang="en-US" sz="2400" cap="none" dirty="0">
                <a:solidFill>
                  <a:schemeClr val="tx1">
                    <a:lumMod val="95000"/>
                  </a:schemeClr>
                </a:solidFill>
              </a:rPr>
              <a:t>単語の分散表現を得る手法 </a:t>
            </a:r>
            <a:r>
              <a:rPr lang="en-US" altLang="ja-JP" sz="2400" cap="none" dirty="0">
                <a:solidFill>
                  <a:schemeClr val="tx1">
                    <a:lumMod val="95000"/>
                  </a:schemeClr>
                </a:solidFill>
              </a:rPr>
              <a:t>Word2Vec </a:t>
            </a:r>
            <a:r>
              <a:rPr lang="ja-JP" altLang="en-US" sz="2400" cap="none" dirty="0">
                <a:solidFill>
                  <a:schemeClr val="tx1">
                    <a:lumMod val="95000"/>
                  </a:schemeClr>
                </a:solidFill>
              </a:rPr>
              <a:t>を</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6" name="正方形/長方形 5">
            <a:extLst>
              <a:ext uri="{FF2B5EF4-FFF2-40B4-BE49-F238E27FC236}">
                <a16:creationId xmlns:a16="http://schemas.microsoft.com/office/drawing/2014/main" id="{A0319D0F-6757-429F-A8BE-D178D2ECF335}"/>
              </a:ext>
            </a:extLst>
          </p:cNvPr>
          <p:cNvSpPr/>
          <p:nvPr/>
        </p:nvSpPr>
        <p:spPr>
          <a:xfrm>
            <a:off x="5929031" y="554989"/>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Tree>
    <p:extLst>
      <p:ext uri="{BB962C8B-B14F-4D97-AF65-F5344CB8AC3E}">
        <p14:creationId xmlns:p14="http://schemas.microsoft.com/office/powerpoint/2010/main" val="4037838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dirty="0"/>
          </a:p>
        </p:txBody>
      </p:sp>
      <p:graphicFrame>
        <p:nvGraphicFramePr>
          <p:cNvPr id="8" name="表 7">
            <a:extLst>
              <a:ext uri="{FF2B5EF4-FFF2-40B4-BE49-F238E27FC236}">
                <a16:creationId xmlns:a16="http://schemas.microsoft.com/office/drawing/2014/main" id="{7CAB9C23-ADB6-4549-B4A0-9FC9A6234C2E}"/>
              </a:ext>
            </a:extLst>
          </p:cNvPr>
          <p:cNvGraphicFramePr>
            <a:graphicFrameLocks noGrp="1"/>
          </p:cNvGraphicFramePr>
          <p:nvPr>
            <p:extLst>
              <p:ext uri="{D42A27DB-BD31-4B8C-83A1-F6EECF244321}">
                <p14:modId xmlns:p14="http://schemas.microsoft.com/office/powerpoint/2010/main" val="1527533484"/>
              </p:ext>
            </p:extLst>
          </p:nvPr>
        </p:nvGraphicFramePr>
        <p:xfrm>
          <a:off x="1" y="-1"/>
          <a:ext cx="2383442" cy="1723696"/>
        </p:xfrm>
        <a:graphic>
          <a:graphicData uri="http://schemas.openxmlformats.org/drawingml/2006/table">
            <a:tbl>
              <a:tblPr firstRow="1" bandRow="1">
                <a:tableStyleId>{7DF18680-E054-41AD-8BC1-D1AEF772440D}</a:tableStyleId>
              </a:tblPr>
              <a:tblGrid>
                <a:gridCol w="1588959">
                  <a:extLst>
                    <a:ext uri="{9D8B030D-6E8A-4147-A177-3AD203B41FA5}">
                      <a16:colId xmlns:a16="http://schemas.microsoft.com/office/drawing/2014/main" val="498377033"/>
                    </a:ext>
                  </a:extLst>
                </a:gridCol>
                <a:gridCol w="794483">
                  <a:extLst>
                    <a:ext uri="{9D8B030D-6E8A-4147-A177-3AD203B41FA5}">
                      <a16:colId xmlns:a16="http://schemas.microsoft.com/office/drawing/2014/main" val="3842990007"/>
                    </a:ext>
                  </a:extLst>
                </a:gridCol>
              </a:tblGrid>
              <a:tr h="553884">
                <a:tc gridSpan="2">
                  <a:txBody>
                    <a:bodyPr/>
                    <a:lstStyle/>
                    <a:p>
                      <a:pPr algn="ctr"/>
                      <a:r>
                        <a:rPr kumimoji="1" lang="en-US" altLang="ja-JP" sz="1500" dirty="0" err="1">
                          <a:solidFill>
                            <a:schemeClr val="tx1"/>
                          </a:solidFill>
                        </a:rPr>
                        <a:t>SpecAugment</a:t>
                      </a:r>
                      <a:endParaRPr kumimoji="1" lang="en-US" altLang="ja-JP" sz="1500" dirty="0">
                        <a:solidFill>
                          <a:schemeClr val="tx1"/>
                        </a:solidFill>
                      </a:endParaRPr>
                    </a:p>
                    <a:p>
                      <a:pPr algn="ctr"/>
                      <a:r>
                        <a:rPr kumimoji="1" lang="ja-JP" altLang="en-US" sz="1500" dirty="0">
                          <a:solidFill>
                            <a:schemeClr val="tx1"/>
                          </a:solidFill>
                        </a:rPr>
                        <a:t>パラメータ</a:t>
                      </a:r>
                    </a:p>
                  </a:txBody>
                  <a:tcPr marL="94254" marR="94254" marT="47127" marB="47127" anchor="ctr"/>
                </a:tc>
                <a:tc hMerge="1">
                  <a:txBody>
                    <a:bodyPr/>
                    <a:lstStyle/>
                    <a:p>
                      <a:endParaRPr kumimoji="1" lang="ja-JP" altLang="en-US" dirty="0"/>
                    </a:p>
                  </a:txBody>
                  <a:tcPr/>
                </a:tc>
                <a:extLst>
                  <a:ext uri="{0D108BD9-81ED-4DB2-BD59-A6C34878D82A}">
                    <a16:rowId xmlns:a16="http://schemas.microsoft.com/office/drawing/2014/main" val="2209923497"/>
                  </a:ext>
                </a:extLst>
              </a:tr>
              <a:tr h="292453">
                <a:tc>
                  <a:txBody>
                    <a:bodyPr/>
                    <a:lstStyle/>
                    <a:p>
                      <a:pPr algn="ctr"/>
                      <a:r>
                        <a:rPr kumimoji="1" lang="en-US" altLang="ja-JP" sz="1200" dirty="0"/>
                        <a:t>Time drop width</a:t>
                      </a:r>
                      <a:endParaRPr kumimoji="1" lang="ja-JP" altLang="en-US" sz="1200" dirty="0"/>
                    </a:p>
                  </a:txBody>
                  <a:tcPr marL="49625" marR="49625" marT="24812" marB="24812" anchor="ctr"/>
                </a:tc>
                <a:tc>
                  <a:txBody>
                    <a:bodyPr/>
                    <a:lstStyle/>
                    <a:p>
                      <a:pPr algn="ctr"/>
                      <a:r>
                        <a:rPr kumimoji="1" lang="en-US" altLang="ja-JP" sz="1400" b="1" dirty="0"/>
                        <a:t>[0, 4]</a:t>
                      </a:r>
                      <a:endParaRPr kumimoji="1" lang="ja-JP" altLang="en-US" sz="1400" b="1" dirty="0"/>
                    </a:p>
                  </a:txBody>
                  <a:tcPr marL="49625" marR="49625" marT="24812" marB="24812" anchor="ctr"/>
                </a:tc>
                <a:extLst>
                  <a:ext uri="{0D108BD9-81ED-4DB2-BD59-A6C34878D82A}">
                    <a16:rowId xmlns:a16="http://schemas.microsoft.com/office/drawing/2014/main" val="148425319"/>
                  </a:ext>
                </a:extLst>
              </a:tr>
              <a:tr h="292453">
                <a:tc>
                  <a:txBody>
                    <a:bodyPr/>
                    <a:lstStyle/>
                    <a:p>
                      <a:pPr algn="ctr"/>
                      <a:r>
                        <a:rPr kumimoji="1" lang="en-US" altLang="ja-JP" sz="1200" dirty="0"/>
                        <a:t>Time stripes num</a:t>
                      </a:r>
                      <a:endParaRPr kumimoji="1" lang="ja-JP" altLang="en-US" sz="1200" dirty="0"/>
                    </a:p>
                  </a:txBody>
                  <a:tcPr marL="49625" marR="49625" marT="24812" marB="24812" anchor="ctr"/>
                </a:tc>
                <a:tc>
                  <a:txBody>
                    <a:bodyPr/>
                    <a:lstStyle/>
                    <a:p>
                      <a:pPr algn="ctr"/>
                      <a:r>
                        <a:rPr kumimoji="1" lang="en-US" altLang="ja-JP" sz="1400" b="1" dirty="0"/>
                        <a:t>[0, 1]</a:t>
                      </a:r>
                      <a:endParaRPr kumimoji="1" lang="ja-JP" altLang="en-US" sz="1400" b="1" dirty="0"/>
                    </a:p>
                  </a:txBody>
                  <a:tcPr marL="49625" marR="49625" marT="24812" marB="24812" anchor="ctr"/>
                </a:tc>
                <a:extLst>
                  <a:ext uri="{0D108BD9-81ED-4DB2-BD59-A6C34878D82A}">
                    <a16:rowId xmlns:a16="http://schemas.microsoft.com/office/drawing/2014/main" val="516846195"/>
                  </a:ext>
                </a:extLst>
              </a:tr>
              <a:tr h="292453">
                <a:tc>
                  <a:txBody>
                    <a:bodyPr/>
                    <a:lstStyle/>
                    <a:p>
                      <a:pPr algn="ctr"/>
                      <a:r>
                        <a:rPr kumimoji="1" lang="en-US" altLang="ja-JP" sz="1200" dirty="0"/>
                        <a:t>Freq</a:t>
                      </a:r>
                      <a:r>
                        <a:rPr kumimoji="1" lang="ja-JP" altLang="en-US" sz="1200" dirty="0"/>
                        <a:t> </a:t>
                      </a:r>
                      <a:r>
                        <a:rPr kumimoji="1" lang="en-US" altLang="ja-JP" sz="1200" dirty="0"/>
                        <a:t>drop</a:t>
                      </a:r>
                      <a:r>
                        <a:rPr kumimoji="1" lang="ja-JP" altLang="en-US" sz="1200" dirty="0"/>
                        <a:t> </a:t>
                      </a:r>
                      <a:r>
                        <a:rPr kumimoji="1" lang="en-US" altLang="ja-JP" sz="1200" dirty="0"/>
                        <a:t>width</a:t>
                      </a:r>
                      <a:endParaRPr kumimoji="1" lang="ja-JP" altLang="en-US" sz="1200" dirty="0"/>
                    </a:p>
                  </a:txBody>
                  <a:tcPr marL="49625" marR="49625" marT="24812" marB="24812" anchor="ctr"/>
                </a:tc>
                <a:tc>
                  <a:txBody>
                    <a:bodyPr/>
                    <a:lstStyle/>
                    <a:p>
                      <a:pPr algn="ctr"/>
                      <a:r>
                        <a:rPr kumimoji="1" lang="en-US" altLang="ja-JP" sz="1400" b="1" dirty="0"/>
                        <a:t>[0, 4]</a:t>
                      </a:r>
                      <a:endParaRPr kumimoji="1" lang="ja-JP" altLang="en-US" sz="1400" b="1" dirty="0"/>
                    </a:p>
                  </a:txBody>
                  <a:tcPr marL="49625" marR="49625" marT="24812" marB="24812" anchor="ctr"/>
                </a:tc>
                <a:extLst>
                  <a:ext uri="{0D108BD9-81ED-4DB2-BD59-A6C34878D82A}">
                    <a16:rowId xmlns:a16="http://schemas.microsoft.com/office/drawing/2014/main" val="2994678791"/>
                  </a:ext>
                </a:extLst>
              </a:tr>
              <a:tr h="292453">
                <a:tc>
                  <a:txBody>
                    <a:bodyPr/>
                    <a:lstStyle/>
                    <a:p>
                      <a:pPr algn="ctr"/>
                      <a:r>
                        <a:rPr kumimoji="1" lang="en-US" altLang="ja-JP" sz="1200" dirty="0"/>
                        <a:t>Freq stripes num</a:t>
                      </a:r>
                      <a:endParaRPr kumimoji="1" lang="ja-JP" altLang="en-US" sz="1200" dirty="0"/>
                    </a:p>
                  </a:txBody>
                  <a:tcPr marL="49625" marR="49625" marT="24812" marB="24812" anchor="ctr"/>
                </a:tc>
                <a:tc>
                  <a:txBody>
                    <a:bodyPr/>
                    <a:lstStyle/>
                    <a:p>
                      <a:pPr algn="ctr"/>
                      <a:r>
                        <a:rPr kumimoji="1" lang="en-US" altLang="ja-JP" sz="1400" b="1" dirty="0"/>
                        <a:t>[0, 1]</a:t>
                      </a:r>
                      <a:endParaRPr kumimoji="1" lang="ja-JP" altLang="en-US" sz="1400" b="1" dirty="0"/>
                    </a:p>
                  </a:txBody>
                  <a:tcPr marL="49625" marR="49625" marT="24812" marB="24812" anchor="ctr"/>
                </a:tc>
                <a:extLst>
                  <a:ext uri="{0D108BD9-81ED-4DB2-BD59-A6C34878D82A}">
                    <a16:rowId xmlns:a16="http://schemas.microsoft.com/office/drawing/2014/main" val="489668410"/>
                  </a:ext>
                </a:extLst>
              </a:tr>
            </a:tbl>
          </a:graphicData>
        </a:graphic>
      </p:graphicFrame>
      <p:pic>
        <p:nvPicPr>
          <p:cNvPr id="9" name="図 8" descr="パソコンの画面&#10;&#10;中程度の精度で自動的に生成された説明">
            <a:extLst>
              <a:ext uri="{FF2B5EF4-FFF2-40B4-BE49-F238E27FC236}">
                <a16:creationId xmlns:a16="http://schemas.microsoft.com/office/drawing/2014/main" id="{B816666D-A1B1-45E4-9143-0366E1C4DE6A}"/>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1144433" y="3152997"/>
            <a:ext cx="1828800" cy="1061544"/>
          </a:xfrm>
          <a:prstGeom prst="rect">
            <a:avLst/>
          </a:prstGeom>
        </p:spPr>
      </p:pic>
      <p:pic>
        <p:nvPicPr>
          <p:cNvPr id="10" name="図 9" descr="パソコンの画面&#10;&#10;中程度の精度で自動的に生成された説明">
            <a:extLst>
              <a:ext uri="{FF2B5EF4-FFF2-40B4-BE49-F238E27FC236}">
                <a16:creationId xmlns:a16="http://schemas.microsoft.com/office/drawing/2014/main" id="{86E3911F-48CC-4D1B-AB22-A49E3F884ACA}"/>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1636986"/>
            <a:ext cx="1828800" cy="1061544"/>
          </a:xfrm>
          <a:prstGeom prst="rect">
            <a:avLst/>
          </a:prstGeom>
        </p:spPr>
      </p:pic>
      <p:pic>
        <p:nvPicPr>
          <p:cNvPr id="11" name="図 10" descr="パソコンの画面&#10;&#10;中程度の精度で自動的に生成された説明">
            <a:extLst>
              <a:ext uri="{FF2B5EF4-FFF2-40B4-BE49-F238E27FC236}">
                <a16:creationId xmlns:a16="http://schemas.microsoft.com/office/drawing/2014/main" id="{6DEA085B-1B68-4531-B308-6FF85BFC51A3}"/>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3152997"/>
            <a:ext cx="1828800" cy="1061544"/>
          </a:xfrm>
          <a:prstGeom prst="rect">
            <a:avLst/>
          </a:prstGeom>
        </p:spPr>
      </p:pic>
      <p:pic>
        <p:nvPicPr>
          <p:cNvPr id="12" name="図 11" descr="パソコンの画面&#10;&#10;中程度の精度で自動的に生成された説明">
            <a:extLst>
              <a:ext uri="{FF2B5EF4-FFF2-40B4-BE49-F238E27FC236}">
                <a16:creationId xmlns:a16="http://schemas.microsoft.com/office/drawing/2014/main" id="{A25428CB-C145-4116-BF2B-5797896EDA57}"/>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4669008"/>
            <a:ext cx="1828800" cy="1061544"/>
          </a:xfrm>
          <a:prstGeom prst="rect">
            <a:avLst/>
          </a:prstGeom>
        </p:spPr>
      </p:pic>
      <p:graphicFrame>
        <p:nvGraphicFramePr>
          <p:cNvPr id="14" name="表 13">
            <a:extLst>
              <a:ext uri="{FF2B5EF4-FFF2-40B4-BE49-F238E27FC236}">
                <a16:creationId xmlns:a16="http://schemas.microsoft.com/office/drawing/2014/main" id="{CD5BF84A-433E-46D4-AFB2-E1769C79F2DC}"/>
              </a:ext>
            </a:extLst>
          </p:cNvPr>
          <p:cNvGraphicFramePr>
            <a:graphicFrameLocks noGrp="1"/>
          </p:cNvGraphicFramePr>
          <p:nvPr>
            <p:extLst>
              <p:ext uri="{D42A27DB-BD31-4B8C-83A1-F6EECF244321}">
                <p14:modId xmlns:p14="http://schemas.microsoft.com/office/powerpoint/2010/main" val="1822413566"/>
              </p:ext>
            </p:extLst>
          </p:nvPr>
        </p:nvGraphicFramePr>
        <p:xfrm>
          <a:off x="6170767" y="14682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4</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4</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2</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graphicFrame>
        <p:nvGraphicFramePr>
          <p:cNvPr id="15" name="表 14">
            <a:extLst>
              <a:ext uri="{FF2B5EF4-FFF2-40B4-BE49-F238E27FC236}">
                <a16:creationId xmlns:a16="http://schemas.microsoft.com/office/drawing/2014/main" id="{469A052D-9527-4D50-9A3C-5A1377CCCB88}"/>
              </a:ext>
            </a:extLst>
          </p:cNvPr>
          <p:cNvGraphicFramePr>
            <a:graphicFrameLocks noGrp="1"/>
          </p:cNvGraphicFramePr>
          <p:nvPr>
            <p:extLst>
              <p:ext uri="{D42A27DB-BD31-4B8C-83A1-F6EECF244321}">
                <p14:modId xmlns:p14="http://schemas.microsoft.com/office/powerpoint/2010/main" val="2146730378"/>
              </p:ext>
            </p:extLst>
          </p:nvPr>
        </p:nvGraphicFramePr>
        <p:xfrm>
          <a:off x="6170767" y="29874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2</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graphicFrame>
        <p:nvGraphicFramePr>
          <p:cNvPr id="16" name="表 15">
            <a:extLst>
              <a:ext uri="{FF2B5EF4-FFF2-40B4-BE49-F238E27FC236}">
                <a16:creationId xmlns:a16="http://schemas.microsoft.com/office/drawing/2014/main" id="{F7FB645B-DDB4-41A6-8C44-9F75E94A9625}"/>
              </a:ext>
            </a:extLst>
          </p:cNvPr>
          <p:cNvGraphicFramePr>
            <a:graphicFrameLocks noGrp="1"/>
          </p:cNvGraphicFramePr>
          <p:nvPr>
            <p:extLst>
              <p:ext uri="{D42A27DB-BD31-4B8C-83A1-F6EECF244321}">
                <p14:modId xmlns:p14="http://schemas.microsoft.com/office/powerpoint/2010/main" val="598544470"/>
              </p:ext>
            </p:extLst>
          </p:nvPr>
        </p:nvGraphicFramePr>
        <p:xfrm>
          <a:off x="6170767" y="45066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cxnSp>
        <p:nvCxnSpPr>
          <p:cNvPr id="17" name="直線矢印コネクタ 16">
            <a:extLst>
              <a:ext uri="{FF2B5EF4-FFF2-40B4-BE49-F238E27FC236}">
                <a16:creationId xmlns:a16="http://schemas.microsoft.com/office/drawing/2014/main" id="{B6545F9E-C1C2-4F5D-8214-5D87678A3950}"/>
              </a:ext>
            </a:extLst>
          </p:cNvPr>
          <p:cNvCxnSpPr>
            <a:stCxn id="9" idx="3"/>
            <a:endCxn id="10" idx="1"/>
          </p:cNvCxnSpPr>
          <p:nvPr/>
        </p:nvCxnSpPr>
        <p:spPr>
          <a:xfrm flipV="1">
            <a:off x="2973233" y="2167758"/>
            <a:ext cx="684367" cy="151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7A3FDFB-6561-4940-BDB3-98F6B4E768FB}"/>
              </a:ext>
            </a:extLst>
          </p:cNvPr>
          <p:cNvCxnSpPr>
            <a:stCxn id="9" idx="3"/>
            <a:endCxn id="11" idx="1"/>
          </p:cNvCxnSpPr>
          <p:nvPr/>
        </p:nvCxnSpPr>
        <p:spPr>
          <a:xfrm>
            <a:off x="2973233" y="3683769"/>
            <a:ext cx="684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99C0299-0B8F-468F-81D6-57DD21DDE2CD}"/>
              </a:ext>
            </a:extLst>
          </p:cNvPr>
          <p:cNvCxnSpPr>
            <a:stCxn id="9" idx="3"/>
            <a:endCxn id="12" idx="1"/>
          </p:cNvCxnSpPr>
          <p:nvPr/>
        </p:nvCxnSpPr>
        <p:spPr>
          <a:xfrm>
            <a:off x="2973233" y="3683769"/>
            <a:ext cx="684367" cy="151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F2761696-8ED5-47D3-AA84-DCE7948A5326}"/>
              </a:ext>
            </a:extLst>
          </p:cNvPr>
          <p:cNvSpPr/>
          <p:nvPr/>
        </p:nvSpPr>
        <p:spPr>
          <a:xfrm>
            <a:off x="4396154" y="1636985"/>
            <a:ext cx="261257" cy="10615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A597142-43D8-4F72-9B4A-C7F7824057A7}"/>
              </a:ext>
            </a:extLst>
          </p:cNvPr>
          <p:cNvSpPr/>
          <p:nvPr/>
        </p:nvSpPr>
        <p:spPr>
          <a:xfrm rot="16200000">
            <a:off x="4440178" y="1144497"/>
            <a:ext cx="261257"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528C3DC-FFFB-49EA-9808-6EB219224110}"/>
              </a:ext>
            </a:extLst>
          </p:cNvPr>
          <p:cNvSpPr/>
          <p:nvPr/>
        </p:nvSpPr>
        <p:spPr>
          <a:xfrm>
            <a:off x="4397348" y="3152996"/>
            <a:ext cx="57972" cy="10615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EC8901E-74EA-4297-BC21-8ADDE26F0E96}"/>
              </a:ext>
            </a:extLst>
          </p:cNvPr>
          <p:cNvSpPr/>
          <p:nvPr/>
        </p:nvSpPr>
        <p:spPr>
          <a:xfrm rot="16200000">
            <a:off x="4545112" y="2556767"/>
            <a:ext cx="53776"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DFE82B-11BD-4105-B335-C44F92A4E020}"/>
              </a:ext>
            </a:extLst>
          </p:cNvPr>
          <p:cNvSpPr/>
          <p:nvPr/>
        </p:nvSpPr>
        <p:spPr>
          <a:xfrm rot="16200000">
            <a:off x="4440178" y="1540511"/>
            <a:ext cx="261257"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A37F400-2B38-44E3-A799-A05BFDC0E2FE}"/>
              </a:ext>
            </a:extLst>
          </p:cNvPr>
          <p:cNvSpPr/>
          <p:nvPr/>
        </p:nvSpPr>
        <p:spPr>
          <a:xfrm rot="16200000">
            <a:off x="4440180" y="2860849"/>
            <a:ext cx="261253"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0504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基礎</a:t>
            </a:r>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920470" cy="4323476"/>
          </a:xfrm>
        </p:spPr>
        <p:txBody>
          <a:bodyPr anchor="t">
            <a:normAutofit/>
          </a:bodyPr>
          <a:lstStyle/>
          <a:p>
            <a:pPr marL="385754" indent="-385754">
              <a:buAutoNum type="arabicPeriod"/>
            </a:pPr>
            <a:r>
              <a:rPr lang="ja-JP" altLang="en-US" sz="2800" dirty="0"/>
              <a:t>音声を入力とする</a:t>
            </a:r>
            <a:r>
              <a:rPr lang="ja-JP" altLang="en-US" sz="2800" dirty="0">
                <a:solidFill>
                  <a:schemeClr val="tx1">
                    <a:lumMod val="95000"/>
                  </a:schemeClr>
                </a:solidFill>
              </a:rPr>
              <a:t>動作</a:t>
            </a:r>
            <a:r>
              <a:rPr lang="ja-JP" altLang="en-US" sz="2800" dirty="0"/>
              <a:t>ラベル識別</a:t>
            </a:r>
            <a:endParaRPr lang="en-US" altLang="ja-JP" sz="2800" cap="none" dirty="0"/>
          </a:p>
          <a:p>
            <a:pPr marL="0" indent="0">
              <a:buNone/>
            </a:pPr>
            <a:endParaRPr lang="en-US" altLang="ja-JP" sz="2800" cap="none" dirty="0">
              <a:solidFill>
                <a:schemeClr val="tx1">
                  <a:lumMod val="95000"/>
                </a:schemeClr>
              </a:solidFill>
            </a:endParaRPr>
          </a:p>
          <a:p>
            <a:pPr marL="0" indent="0">
              <a:buNone/>
            </a:pPr>
            <a:endParaRPr lang="en-US" altLang="ja-JP" sz="2800" cap="none" dirty="0">
              <a:solidFill>
                <a:schemeClr val="tx1">
                  <a:lumMod val="95000"/>
                </a:schemeClr>
              </a:solidFill>
            </a:endParaRPr>
          </a:p>
          <a:p>
            <a:pPr marL="385754" indent="-385754">
              <a:buAutoNum type="arabicPeriod" startAt="2"/>
            </a:pPr>
            <a:r>
              <a:rPr lang="ja-JP" altLang="en-US" sz="2800" dirty="0">
                <a:solidFill>
                  <a:srgbClr val="F4B54B"/>
                </a:solidFill>
              </a:rPr>
              <a:t>キャプションを入力とする動作ラベル識別</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Tree>
    <p:extLst>
      <p:ext uri="{BB962C8B-B14F-4D97-AF65-F5344CB8AC3E}">
        <p14:creationId xmlns:p14="http://schemas.microsoft.com/office/powerpoint/2010/main" val="1054024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ja-JP" altLang="en-US" sz="2400" dirty="0">
                <a:solidFill>
                  <a:schemeClr val="tx1">
                    <a:lumMod val="95000"/>
                  </a:schemeClr>
                </a:solidFill>
                <a:effectLst/>
              </a:rPr>
              <a:t>事前学習済み </a:t>
            </a:r>
            <a:r>
              <a:rPr lang="en-US" altLang="ja-JP" sz="2400" cap="none" dirty="0">
                <a:solidFill>
                  <a:schemeClr val="tx1">
                    <a:lumMod val="95000"/>
                  </a:schemeClr>
                </a:solidFill>
                <a:effectLst/>
              </a:rPr>
              <a:t>Doc2Vec </a:t>
            </a:r>
            <a:r>
              <a:rPr lang="ja-JP" altLang="en-US" sz="2400" cap="none" dirty="0">
                <a:solidFill>
                  <a:schemeClr val="tx1">
                    <a:lumMod val="95000"/>
                  </a:schemeClr>
                </a:solidFill>
                <a:effectLst/>
              </a:rPr>
              <a:t>モデルを用いて</a:t>
            </a:r>
            <a:br>
              <a:rPr lang="en-US" altLang="ja-JP" sz="2800" cap="none" dirty="0">
                <a:solidFill>
                  <a:schemeClr val="tx1">
                    <a:lumMod val="95000"/>
                  </a:schemeClr>
                </a:solidFill>
                <a:effectLst/>
              </a:rPr>
            </a:br>
            <a:r>
              <a:rPr lang="en-US" altLang="ja-JP" sz="2400" cap="none" dirty="0">
                <a:solidFill>
                  <a:schemeClr val="tx1">
                    <a:lumMod val="95000"/>
                  </a:schemeClr>
                </a:solidFill>
                <a:effectLst/>
              </a:rPr>
              <a:t>300 </a:t>
            </a:r>
            <a:r>
              <a:rPr lang="ja-JP" altLang="en-US" sz="2400" cap="none" dirty="0">
                <a:solidFill>
                  <a:schemeClr val="tx1">
                    <a:lumMod val="95000"/>
                  </a:schemeClr>
                </a:solidFill>
                <a:effectLst/>
              </a:rPr>
              <a:t>次元のベクトルに変換</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graphicFrame>
        <p:nvGraphicFramePr>
          <p:cNvPr id="5" name="表 5">
            <a:extLst>
              <a:ext uri="{FF2B5EF4-FFF2-40B4-BE49-F238E27FC236}">
                <a16:creationId xmlns:a16="http://schemas.microsoft.com/office/drawing/2014/main" id="{5AD2BFF2-4E39-476A-8FCC-687E1B09CC94}"/>
              </a:ext>
            </a:extLst>
          </p:cNvPr>
          <p:cNvGraphicFramePr>
            <a:graphicFrameLocks noGrp="1"/>
          </p:cNvGraphicFramePr>
          <p:nvPr>
            <p:extLst>
              <p:ext uri="{D42A27DB-BD31-4B8C-83A1-F6EECF244321}">
                <p14:modId xmlns:p14="http://schemas.microsoft.com/office/powerpoint/2010/main" val="3969518387"/>
              </p:ext>
            </p:extLst>
          </p:nvPr>
        </p:nvGraphicFramePr>
        <p:xfrm>
          <a:off x="2977697" y="3454400"/>
          <a:ext cx="3186224" cy="2926080"/>
        </p:xfrm>
        <a:graphic>
          <a:graphicData uri="http://schemas.openxmlformats.org/drawingml/2006/table">
            <a:tbl>
              <a:tblPr firstRow="1" bandRow="1">
                <a:tableStyleId>{7DF18680-E054-41AD-8BC1-D1AEF772440D}</a:tableStyleId>
              </a:tblPr>
              <a:tblGrid>
                <a:gridCol w="1495646">
                  <a:extLst>
                    <a:ext uri="{9D8B030D-6E8A-4147-A177-3AD203B41FA5}">
                      <a16:colId xmlns:a16="http://schemas.microsoft.com/office/drawing/2014/main" val="3482068430"/>
                    </a:ext>
                  </a:extLst>
                </a:gridCol>
                <a:gridCol w="1690578">
                  <a:extLst>
                    <a:ext uri="{9D8B030D-6E8A-4147-A177-3AD203B41FA5}">
                      <a16:colId xmlns:a16="http://schemas.microsoft.com/office/drawing/2014/main" val="1175648635"/>
                    </a:ext>
                  </a:extLst>
                </a:gridCol>
              </a:tblGrid>
              <a:tr h="308119">
                <a:tc gridSpan="2">
                  <a:txBody>
                    <a:bodyPr/>
                    <a:lstStyle/>
                    <a:p>
                      <a:pPr algn="ctr"/>
                      <a:r>
                        <a:rPr kumimoji="1" lang="en-US" altLang="ja-JP" sz="1800" dirty="0"/>
                        <a:t>Doc2Vec </a:t>
                      </a:r>
                      <a:r>
                        <a:rPr kumimoji="1" lang="ja-JP" altLang="en-US" sz="1800" dirty="0"/>
                        <a:t>パラメータ</a:t>
                      </a:r>
                    </a:p>
                  </a:txBody>
                  <a:tcPr/>
                </a:tc>
                <a:tc hMerge="1">
                  <a:txBody>
                    <a:bodyPr/>
                    <a:lstStyle/>
                    <a:p>
                      <a:pPr algn="ctr"/>
                      <a:r>
                        <a:rPr kumimoji="1" lang="en-US" altLang="ja-JP" sz="1600" dirty="0"/>
                        <a:t>value</a:t>
                      </a:r>
                      <a:endParaRPr kumimoji="1" lang="ja-JP" altLang="en-US" sz="1600" dirty="0"/>
                    </a:p>
                  </a:txBody>
                  <a:tcPr/>
                </a:tc>
                <a:extLst>
                  <a:ext uri="{0D108BD9-81ED-4DB2-BD59-A6C34878D82A}">
                    <a16:rowId xmlns:a16="http://schemas.microsoft.com/office/drawing/2014/main" val="839409172"/>
                  </a:ext>
                </a:extLst>
              </a:tr>
              <a:tr h="607797">
                <a:tc>
                  <a:txBody>
                    <a:bodyPr/>
                    <a:lstStyle/>
                    <a:p>
                      <a:pPr algn="ctr"/>
                      <a:r>
                        <a:rPr kumimoji="1" lang="en-US" altLang="ja-JP" sz="1600" dirty="0"/>
                        <a:t>corpus</a:t>
                      </a:r>
                      <a:endParaRPr kumimoji="1" lang="ja-JP" altLang="en-US" sz="1600" dirty="0"/>
                    </a:p>
                  </a:txBody>
                  <a:tcPr anchor="ctr"/>
                </a:tc>
                <a:tc>
                  <a:txBody>
                    <a:bodyPr/>
                    <a:lstStyle/>
                    <a:p>
                      <a:pPr algn="ctr"/>
                      <a:r>
                        <a:rPr kumimoji="1" lang="ja-JP" altLang="en-US" sz="1200" dirty="0"/>
                        <a:t>日本語 </a:t>
                      </a:r>
                      <a:r>
                        <a:rPr kumimoji="1" lang="en-US" altLang="ja-JP" sz="1200" dirty="0"/>
                        <a:t>Wikipedia, </a:t>
                      </a:r>
                    </a:p>
                    <a:p>
                      <a:pPr algn="ctr"/>
                      <a:r>
                        <a:rPr kumimoji="1" lang="ja-JP" altLang="en-US" sz="1200" dirty="0"/>
                        <a:t>小説家になろう</a:t>
                      </a:r>
                      <a:r>
                        <a:rPr kumimoji="1" lang="en-US" altLang="ja-JP" sz="1200" dirty="0"/>
                        <a:t>,</a:t>
                      </a:r>
                    </a:p>
                    <a:p>
                      <a:pPr algn="ctr"/>
                      <a:r>
                        <a:rPr kumimoji="1" lang="ja-JP" altLang="en-US" sz="1200" dirty="0"/>
                        <a:t>青空文庫</a:t>
                      </a:r>
                    </a:p>
                  </a:txBody>
                  <a:tcPr/>
                </a:tc>
                <a:extLst>
                  <a:ext uri="{0D108BD9-81ED-4DB2-BD59-A6C34878D82A}">
                    <a16:rowId xmlns:a16="http://schemas.microsoft.com/office/drawing/2014/main" val="2737731379"/>
                  </a:ext>
                </a:extLst>
              </a:tr>
              <a:tr h="308119">
                <a:tc>
                  <a:txBody>
                    <a:bodyPr/>
                    <a:lstStyle/>
                    <a:p>
                      <a:pPr algn="ctr"/>
                      <a:r>
                        <a:rPr kumimoji="1" lang="en-US" altLang="ja-JP" sz="1600" baseline="0" dirty="0"/>
                        <a:t>vector size</a:t>
                      </a:r>
                      <a:endParaRPr kumimoji="1" lang="ja-JP" altLang="en-US" sz="1600" baseline="0" dirty="0"/>
                    </a:p>
                  </a:txBody>
                  <a:tcPr/>
                </a:tc>
                <a:tc>
                  <a:txBody>
                    <a:bodyPr/>
                    <a:lstStyle/>
                    <a:p>
                      <a:pPr algn="ctr"/>
                      <a:r>
                        <a:rPr kumimoji="1" lang="en-US" altLang="ja-JP" sz="1600" baseline="0" dirty="0"/>
                        <a:t>300</a:t>
                      </a:r>
                      <a:endParaRPr kumimoji="1" lang="ja-JP" altLang="en-US" sz="1600" baseline="0" dirty="0"/>
                    </a:p>
                  </a:txBody>
                  <a:tcPr/>
                </a:tc>
                <a:extLst>
                  <a:ext uri="{0D108BD9-81ED-4DB2-BD59-A6C34878D82A}">
                    <a16:rowId xmlns:a16="http://schemas.microsoft.com/office/drawing/2014/main" val="3532121685"/>
                  </a:ext>
                </a:extLst>
              </a:tr>
              <a:tr h="308119">
                <a:tc>
                  <a:txBody>
                    <a:bodyPr/>
                    <a:lstStyle/>
                    <a:p>
                      <a:pPr algn="ctr"/>
                      <a:r>
                        <a:rPr kumimoji="1" lang="en-US" altLang="ja-JP" sz="1600" baseline="0" dirty="0"/>
                        <a:t>epochs</a:t>
                      </a:r>
                      <a:endParaRPr kumimoji="1" lang="ja-JP" altLang="en-US" sz="1600" baseline="0" dirty="0"/>
                    </a:p>
                  </a:txBody>
                  <a:tcPr/>
                </a:tc>
                <a:tc>
                  <a:txBody>
                    <a:bodyPr/>
                    <a:lstStyle/>
                    <a:p>
                      <a:pPr algn="ctr"/>
                      <a:r>
                        <a:rPr kumimoji="1" lang="en-US" altLang="ja-JP" sz="1600" baseline="0" dirty="0"/>
                        <a:t>30</a:t>
                      </a:r>
                      <a:endParaRPr kumimoji="1" lang="ja-JP" altLang="en-US" sz="1600" baseline="0" dirty="0"/>
                    </a:p>
                  </a:txBody>
                  <a:tcPr/>
                </a:tc>
                <a:extLst>
                  <a:ext uri="{0D108BD9-81ED-4DB2-BD59-A6C34878D82A}">
                    <a16:rowId xmlns:a16="http://schemas.microsoft.com/office/drawing/2014/main" val="3855374097"/>
                  </a:ext>
                </a:extLst>
              </a:tr>
              <a:tr h="308119">
                <a:tc>
                  <a:txBody>
                    <a:bodyPr/>
                    <a:lstStyle/>
                    <a:p>
                      <a:pPr algn="ctr"/>
                      <a:r>
                        <a:rPr kumimoji="1" lang="en-US" altLang="ja-JP" sz="1400" baseline="0" dirty="0"/>
                        <a:t>window size</a:t>
                      </a:r>
                      <a:endParaRPr kumimoji="1" lang="ja-JP" altLang="en-US" sz="1400" baseline="0" dirty="0"/>
                    </a:p>
                  </a:txBody>
                  <a:tcPr/>
                </a:tc>
                <a:tc>
                  <a:txBody>
                    <a:bodyPr/>
                    <a:lstStyle/>
                    <a:p>
                      <a:pPr algn="ctr"/>
                      <a:r>
                        <a:rPr kumimoji="1" lang="en-US" altLang="ja-JP" sz="1600" baseline="0" dirty="0"/>
                        <a:t>8</a:t>
                      </a:r>
                      <a:endParaRPr kumimoji="1" lang="ja-JP" altLang="en-US" sz="1600" baseline="0" dirty="0"/>
                    </a:p>
                  </a:txBody>
                  <a:tcPr/>
                </a:tc>
                <a:extLst>
                  <a:ext uri="{0D108BD9-81ED-4DB2-BD59-A6C34878D82A}">
                    <a16:rowId xmlns:a16="http://schemas.microsoft.com/office/drawing/2014/main" val="3652594605"/>
                  </a:ext>
                </a:extLst>
              </a:tr>
              <a:tr h="308119">
                <a:tc>
                  <a:txBody>
                    <a:bodyPr/>
                    <a:lstStyle/>
                    <a:p>
                      <a:pPr algn="ctr"/>
                      <a:r>
                        <a:rPr kumimoji="1" lang="en-US" altLang="ja-JP" sz="1600" baseline="0" dirty="0"/>
                        <a:t>min count</a:t>
                      </a:r>
                      <a:endParaRPr kumimoji="1" lang="ja-JP" altLang="en-US" sz="1600" baseline="0" dirty="0"/>
                    </a:p>
                  </a:txBody>
                  <a:tcPr/>
                </a:tc>
                <a:tc>
                  <a:txBody>
                    <a:bodyPr/>
                    <a:lstStyle/>
                    <a:p>
                      <a:pPr algn="ctr"/>
                      <a:r>
                        <a:rPr kumimoji="1" lang="en-US" altLang="ja-JP" sz="1600" baseline="0" dirty="0"/>
                        <a:t>5</a:t>
                      </a:r>
                      <a:endParaRPr kumimoji="1" lang="ja-JP" altLang="en-US" sz="1600" baseline="0" dirty="0"/>
                    </a:p>
                  </a:txBody>
                  <a:tcPr/>
                </a:tc>
                <a:extLst>
                  <a:ext uri="{0D108BD9-81ED-4DB2-BD59-A6C34878D82A}">
                    <a16:rowId xmlns:a16="http://schemas.microsoft.com/office/drawing/2014/main" val="4138489250"/>
                  </a:ext>
                </a:extLst>
              </a:tr>
              <a:tr h="531822">
                <a:tc>
                  <a:txBody>
                    <a:bodyPr/>
                    <a:lstStyle/>
                    <a:p>
                      <a:pPr algn="ctr"/>
                      <a:r>
                        <a:rPr kumimoji="1" lang="en-US" altLang="ja-JP" sz="1600" baseline="0" dirty="0"/>
                        <a:t>model type</a:t>
                      </a:r>
                      <a:endParaRPr kumimoji="1" lang="ja-JP" altLang="en-US" sz="1600" baseline="0" dirty="0"/>
                    </a:p>
                  </a:txBody>
                  <a:tcPr anchor="ctr"/>
                </a:tc>
                <a:tc>
                  <a:txBody>
                    <a:bodyPr/>
                    <a:lstStyle/>
                    <a:p>
                      <a:pPr algn="ctr"/>
                      <a:r>
                        <a:rPr kumimoji="1" lang="en-US" altLang="ja-JP" sz="1600" baseline="0" dirty="0"/>
                        <a:t>Distributed Memory</a:t>
                      </a:r>
                      <a:endParaRPr kumimoji="1" lang="ja-JP" altLang="en-US" sz="1600" baseline="0" dirty="0"/>
                    </a:p>
                  </a:txBody>
                  <a:tcPr/>
                </a:tc>
                <a:extLst>
                  <a:ext uri="{0D108BD9-81ED-4DB2-BD59-A6C34878D82A}">
                    <a16:rowId xmlns:a16="http://schemas.microsoft.com/office/drawing/2014/main" val="884563574"/>
                  </a:ext>
                </a:extLst>
              </a:tr>
            </a:tbl>
          </a:graphicData>
        </a:graphic>
      </p:graphicFrame>
    </p:spTree>
    <p:extLst>
      <p:ext uri="{BB962C8B-B14F-4D97-AF65-F5344CB8AC3E}">
        <p14:creationId xmlns:p14="http://schemas.microsoft.com/office/powerpoint/2010/main" val="335716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lumMod val="95000"/>
                  </a:schemeClr>
                </a:solidFill>
                <a:effectLst/>
              </a:rPr>
              <a:t>同じ行動ラベル内で</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同じキャプションが付いている場合は</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重複しないようにする</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3200" dirty="0"/>
              <a:t>重複キャプションデータの削除</a:t>
            </a:r>
            <a:endParaRPr lang="ja-JP" altLang="en-US" sz="3200" cap="none" dirty="0">
              <a:solidFill>
                <a:schemeClr val="tx1"/>
              </a:solidFill>
            </a:endParaRPr>
          </a:p>
        </p:txBody>
      </p:sp>
      <p:graphicFrame>
        <p:nvGraphicFramePr>
          <p:cNvPr id="7" name="表 8">
            <a:extLst>
              <a:ext uri="{FF2B5EF4-FFF2-40B4-BE49-F238E27FC236}">
                <a16:creationId xmlns:a16="http://schemas.microsoft.com/office/drawing/2014/main" id="{0D64A479-F0F4-489D-A3D7-99E9701B68DA}"/>
              </a:ext>
            </a:extLst>
          </p:cNvPr>
          <p:cNvGraphicFramePr>
            <a:graphicFrameLocks noGrp="1"/>
          </p:cNvGraphicFramePr>
          <p:nvPr>
            <p:extLst>
              <p:ext uri="{D42A27DB-BD31-4B8C-83A1-F6EECF244321}">
                <p14:modId xmlns:p14="http://schemas.microsoft.com/office/powerpoint/2010/main" val="3685697417"/>
              </p:ext>
            </p:extLst>
          </p:nvPr>
        </p:nvGraphicFramePr>
        <p:xfrm>
          <a:off x="1286429" y="3593804"/>
          <a:ext cx="6571141" cy="2828262"/>
        </p:xfrm>
        <a:graphic>
          <a:graphicData uri="http://schemas.openxmlformats.org/drawingml/2006/table">
            <a:tbl>
              <a:tblPr firstRow="1" bandRow="1">
                <a:tableStyleId>{22838BEF-8BB2-4498-84A7-C5851F593DF1}</a:tableStyleId>
              </a:tblPr>
              <a:tblGrid>
                <a:gridCol w="898223">
                  <a:extLst>
                    <a:ext uri="{9D8B030D-6E8A-4147-A177-3AD203B41FA5}">
                      <a16:colId xmlns:a16="http://schemas.microsoft.com/office/drawing/2014/main" val="3475370750"/>
                    </a:ext>
                  </a:extLst>
                </a:gridCol>
                <a:gridCol w="898223">
                  <a:extLst>
                    <a:ext uri="{9D8B030D-6E8A-4147-A177-3AD203B41FA5}">
                      <a16:colId xmlns:a16="http://schemas.microsoft.com/office/drawing/2014/main" val="1383840031"/>
                    </a:ext>
                  </a:extLst>
                </a:gridCol>
                <a:gridCol w="2265302">
                  <a:extLst>
                    <a:ext uri="{9D8B030D-6E8A-4147-A177-3AD203B41FA5}">
                      <a16:colId xmlns:a16="http://schemas.microsoft.com/office/drawing/2014/main" val="2223544299"/>
                    </a:ext>
                  </a:extLst>
                </a:gridCol>
                <a:gridCol w="2509393">
                  <a:extLst>
                    <a:ext uri="{9D8B030D-6E8A-4147-A177-3AD203B41FA5}">
                      <a16:colId xmlns:a16="http://schemas.microsoft.com/office/drawing/2014/main" val="3229822255"/>
                    </a:ext>
                  </a:extLst>
                </a:gridCol>
              </a:tblGrid>
              <a:tr h="471377">
                <a:tc>
                  <a:txBody>
                    <a:bodyPr/>
                    <a:lstStyle/>
                    <a:p>
                      <a:r>
                        <a:rPr kumimoji="1" lang="en-US" altLang="ja-JP" dirty="0">
                          <a:solidFill>
                            <a:schemeClr val="tx1"/>
                          </a:solidFill>
                        </a:rPr>
                        <a:t>label</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place</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person</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action (</a:t>
                      </a:r>
                      <a:r>
                        <a:rPr kumimoji="1" lang="ja-JP" altLang="en-US" dirty="0">
                          <a:solidFill>
                            <a:schemeClr val="tx1"/>
                          </a:solidFill>
                        </a:rPr>
                        <a:t>キャプション</a:t>
                      </a:r>
                      <a:r>
                        <a:rPr kumimoji="1" lang="en-US" altLang="ja-JP" dirty="0">
                          <a:solidFill>
                            <a:schemeClr val="tx1"/>
                          </a:solidFill>
                        </a:rPr>
                        <a:t>)</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3874644955"/>
                  </a:ext>
                </a:extLst>
              </a:tr>
              <a:tr h="471377">
                <a:tc>
                  <a:txBody>
                    <a:bodyPr/>
                    <a:lstStyle/>
                    <a:p>
                      <a:pPr algn="l"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公園</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371788576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グレーの服を着た男性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ベンチに座って何かを飲んでいる</a:t>
                      </a:r>
                    </a:p>
                  </a:txBody>
                  <a:tcPr marL="9525" marR="9525" marT="9525" marB="0" anchor="ctr"/>
                </a:tc>
                <a:extLst>
                  <a:ext uri="{0D108BD9-81ED-4DB2-BD59-A6C34878D82A}">
                    <a16:rowId xmlns:a16="http://schemas.microsoft.com/office/drawing/2014/main" val="252232633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グレー上着を着た男性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tc>
                <a:extLst>
                  <a:ext uri="{0D108BD9-81ED-4DB2-BD59-A6C34878D82A}">
                    <a16:rowId xmlns:a16="http://schemas.microsoft.com/office/drawing/2014/main" val="313373901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灰色の服を着ている男性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277144557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187256888"/>
                  </a:ext>
                </a:extLst>
              </a:tr>
            </a:tbl>
          </a:graphicData>
        </a:graphic>
      </p:graphicFrame>
      <p:sp>
        <p:nvSpPr>
          <p:cNvPr id="2" name="正方形/長方形 1">
            <a:extLst>
              <a:ext uri="{FF2B5EF4-FFF2-40B4-BE49-F238E27FC236}">
                <a16:creationId xmlns:a16="http://schemas.microsoft.com/office/drawing/2014/main" id="{BF8AF4A8-FBB0-4FA9-86BF-13C688A1DE1E}"/>
              </a:ext>
            </a:extLst>
          </p:cNvPr>
          <p:cNvSpPr/>
          <p:nvPr/>
        </p:nvSpPr>
        <p:spPr>
          <a:xfrm>
            <a:off x="5345430" y="3593804"/>
            <a:ext cx="2512140" cy="28282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1052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sz="3000" dirty="0">
                <a:solidFill>
                  <a:schemeClr val="tx1">
                    <a:lumMod val="95000"/>
                  </a:schemeClr>
                </a:solidFill>
              </a:rPr>
              <a:t>キャプションを入力とする</a:t>
            </a:r>
            <a:r>
              <a:rPr lang="ja-JP" altLang="en-US" sz="3200" dirty="0">
                <a:solidFill>
                  <a:schemeClr val="tx1">
                    <a:lumMod val="95000"/>
                  </a:schemeClr>
                </a:solidFill>
              </a:rPr>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830997"/>
          </a:xfrm>
          <a:prstGeom prst="rect">
            <a:avLst/>
          </a:prstGeom>
          <a:noFill/>
        </p:spPr>
        <p:txBody>
          <a:bodyPr wrap="square" rtlCol="0">
            <a:spAutoFit/>
          </a:bodyPr>
          <a:lstStyle/>
          <a:p>
            <a:r>
              <a:rPr lang="ja-JP" altLang="en-US" sz="2400" dirty="0">
                <a:solidFill>
                  <a:schemeClr val="tx1">
                    <a:lumMod val="95000"/>
                  </a:schemeClr>
                </a:solidFill>
              </a:rPr>
              <a:t>識別器には</a:t>
            </a:r>
            <a:endParaRPr lang="en-US" altLang="ja-JP" sz="2400" dirty="0">
              <a:solidFill>
                <a:schemeClr val="tx1">
                  <a:lumMod val="95000"/>
                </a:schemeClr>
              </a:solidFill>
            </a:endParaRPr>
          </a:p>
          <a:p>
            <a:r>
              <a:rPr lang="en-US" altLang="ja-JP" sz="2400" dirty="0">
                <a:solidFill>
                  <a:schemeClr val="tx1">
                    <a:lumMod val="95000"/>
                  </a:schemeClr>
                </a:solidFill>
              </a:rPr>
              <a:t>3 </a:t>
            </a:r>
            <a:r>
              <a:rPr lang="ja-JP" altLang="en-US" sz="2400" dirty="0">
                <a:solidFill>
                  <a:schemeClr val="tx1">
                    <a:lumMod val="95000"/>
                  </a:schemeClr>
                </a:solidFill>
              </a:rPr>
              <a:t>層の </a:t>
            </a:r>
            <a:r>
              <a:rPr lang="en-US" altLang="ja-JP" sz="2400" dirty="0">
                <a:solidFill>
                  <a:schemeClr val="tx1">
                    <a:lumMod val="95000"/>
                  </a:schemeClr>
                </a:solidFill>
              </a:rPr>
              <a:t>MLP </a:t>
            </a:r>
            <a:r>
              <a:rPr lang="ja-JP" altLang="en-US" sz="2400" dirty="0">
                <a:solidFill>
                  <a:schemeClr val="tx1">
                    <a:lumMod val="95000"/>
                  </a:schemeClr>
                </a:solidFill>
              </a:rPr>
              <a:t>を用いた</a:t>
            </a:r>
            <a:endParaRPr lang="en-US" altLang="ja-JP" sz="2400" dirty="0">
              <a:solidFill>
                <a:schemeClr val="tx1">
                  <a:lumMod val="95000"/>
                </a:schemeClr>
              </a:solidFill>
            </a:endParaRPr>
          </a:p>
        </p:txBody>
      </p:sp>
      <p:grpSp>
        <p:nvGrpSpPr>
          <p:cNvPr id="16" name="グループ化 15">
            <a:extLst>
              <a:ext uri="{FF2B5EF4-FFF2-40B4-BE49-F238E27FC236}">
                <a16:creationId xmlns:a16="http://schemas.microsoft.com/office/drawing/2014/main" id="{D1697388-763F-438C-A84A-AA4E49C415BE}"/>
              </a:ext>
            </a:extLst>
          </p:cNvPr>
          <p:cNvGrpSpPr/>
          <p:nvPr/>
        </p:nvGrpSpPr>
        <p:grpSpPr>
          <a:xfrm>
            <a:off x="1265274" y="4726210"/>
            <a:ext cx="6283779" cy="1433715"/>
            <a:chOff x="1265274" y="3982062"/>
            <a:chExt cx="6283779" cy="1433715"/>
          </a:xfrm>
        </p:grpSpPr>
        <p:grpSp>
          <p:nvGrpSpPr>
            <p:cNvPr id="9" name="グループ化 8">
              <a:extLst>
                <a:ext uri="{FF2B5EF4-FFF2-40B4-BE49-F238E27FC236}">
                  <a16:creationId xmlns:a16="http://schemas.microsoft.com/office/drawing/2014/main" id="{76ECC3F0-17CD-4471-BC87-3D6244CD4493}"/>
                </a:ext>
              </a:extLst>
            </p:cNvPr>
            <p:cNvGrpSpPr/>
            <p:nvPr/>
          </p:nvGrpSpPr>
          <p:grpSpPr>
            <a:xfrm>
              <a:off x="1265274" y="3982062"/>
              <a:ext cx="6283779" cy="1433715"/>
              <a:chOff x="1942879" y="3928311"/>
              <a:chExt cx="6283779" cy="1433715"/>
            </a:xfrm>
          </p:grpSpPr>
          <p:sp>
            <p:nvSpPr>
              <p:cNvPr id="41" name="正方形/長方形 40">
                <a:extLst>
                  <a:ext uri="{FF2B5EF4-FFF2-40B4-BE49-F238E27FC236}">
                    <a16:creationId xmlns:a16="http://schemas.microsoft.com/office/drawing/2014/main" id="{7625B30A-BEEB-4EF7-8BDF-F1477928EBF5}"/>
                  </a:ext>
                </a:extLst>
              </p:cNvPr>
              <p:cNvSpPr/>
              <p:nvPr/>
            </p:nvSpPr>
            <p:spPr>
              <a:xfrm>
                <a:off x="1942879" y="4405433"/>
                <a:ext cx="1587976" cy="488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キャプション</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871449" y="4405433"/>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動作ラベル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2183854" y="3928311"/>
                <a:ext cx="1106025" cy="461665"/>
              </a:xfrm>
              <a:prstGeom prst="rect">
                <a:avLst/>
              </a:prstGeom>
              <a:noFill/>
            </p:spPr>
            <p:txBody>
              <a:bodyPr wrap="square" rtlCol="0">
                <a:spAutoFit/>
              </a:bodyPr>
              <a:lstStyle/>
              <a:p>
                <a:pPr algn="ctr"/>
                <a:r>
                  <a:rPr kumimoji="1" lang="en-US" altLang="ja-JP" sz="2400" dirty="0"/>
                  <a:t>Input</a:t>
                </a:r>
                <a:endParaRPr kumimoji="1" lang="ja-JP" altLang="en-US" sz="2400" dirty="0"/>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871450" y="3948875"/>
                <a:ext cx="1355208" cy="461665"/>
              </a:xfrm>
              <a:prstGeom prst="rect">
                <a:avLst/>
              </a:prstGeom>
              <a:noFill/>
            </p:spPr>
            <p:txBody>
              <a:bodyPr wrap="square" rtlCol="0">
                <a:spAutoFit/>
              </a:bodyPr>
              <a:lstStyle/>
              <a:p>
                <a:pPr algn="ctr"/>
                <a:r>
                  <a:rPr kumimoji="1" lang="en-US" altLang="ja-JP" sz="2400" dirty="0"/>
                  <a:t>Output</a:t>
                </a:r>
                <a:endParaRPr kumimoji="1" lang="ja-JP" altLang="en-US" sz="2400" dirty="0"/>
              </a:p>
            </p:txBody>
          </p:sp>
          <p:sp>
            <p:nvSpPr>
              <p:cNvPr id="45" name="正方形/長方形 44">
                <a:extLst>
                  <a:ext uri="{FF2B5EF4-FFF2-40B4-BE49-F238E27FC236}">
                    <a16:creationId xmlns:a16="http://schemas.microsoft.com/office/drawing/2014/main" id="{DFE93C28-9473-4DFF-B8F1-56439085E60E}"/>
                  </a:ext>
                </a:extLst>
              </p:cNvPr>
              <p:cNvSpPr/>
              <p:nvPr/>
            </p:nvSpPr>
            <p:spPr>
              <a:xfrm>
                <a:off x="3837429" y="4404327"/>
                <a:ext cx="1355209" cy="48865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Doc2Vec</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cxnSpLocks/>
                <a:stCxn id="41" idx="3"/>
                <a:endCxn id="45" idx="1"/>
              </p:cNvCxnSpPr>
              <p:nvPr/>
            </p:nvCxnSpPr>
            <p:spPr>
              <a:xfrm flipV="1">
                <a:off x="3530855" y="4648655"/>
                <a:ext cx="306574" cy="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9C422828-64A9-4E84-8B4C-50945709EA00}"/>
                  </a:ext>
                </a:extLst>
              </p:cNvPr>
              <p:cNvCxnSpPr>
                <a:cxnSpLocks/>
                <a:endCxn id="42" idx="1"/>
              </p:cNvCxnSpPr>
              <p:nvPr/>
            </p:nvCxnSpPr>
            <p:spPr>
              <a:xfrm>
                <a:off x="6547848" y="4649763"/>
                <a:ext cx="323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1266381-9653-4DB1-BF41-BB9161428AA9}"/>
                  </a:ext>
                </a:extLst>
              </p:cNvPr>
              <p:cNvSpPr/>
              <p:nvPr/>
            </p:nvSpPr>
            <p:spPr>
              <a:xfrm>
                <a:off x="5522682" y="4404328"/>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14" name="テキスト ボックス 13">
                <a:extLst>
                  <a:ext uri="{FF2B5EF4-FFF2-40B4-BE49-F238E27FC236}">
                    <a16:creationId xmlns:a16="http://schemas.microsoft.com/office/drawing/2014/main" id="{203D9A21-EFEF-4A04-8751-8AE7519787EA}"/>
                  </a:ext>
                </a:extLst>
              </p:cNvPr>
              <p:cNvSpPr txBox="1"/>
              <p:nvPr/>
            </p:nvSpPr>
            <p:spPr>
              <a:xfrm>
                <a:off x="5026800" y="4992694"/>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cxnSp>
            <p:nvCxnSpPr>
              <p:cNvPr id="18" name="直線矢印コネクタ 17">
                <a:extLst>
                  <a:ext uri="{FF2B5EF4-FFF2-40B4-BE49-F238E27FC236}">
                    <a16:creationId xmlns:a16="http://schemas.microsoft.com/office/drawing/2014/main" id="{1B383D53-41B9-4331-A233-80D51497CA02}"/>
                  </a:ext>
                </a:extLst>
              </p:cNvPr>
              <p:cNvCxnSpPr>
                <a:cxnSpLocks/>
              </p:cNvCxnSpPr>
              <p:nvPr/>
            </p:nvCxnSpPr>
            <p:spPr>
              <a:xfrm>
                <a:off x="5192638" y="4649763"/>
                <a:ext cx="306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D53F4F17-F30D-4957-8DE6-FBD27FCEBED5}"/>
                </a:ext>
              </a:extLst>
            </p:cNvPr>
            <p:cNvSpPr txBox="1"/>
            <p:nvPr/>
          </p:nvSpPr>
          <p:spPr>
            <a:xfrm>
              <a:off x="3107155" y="3982062"/>
              <a:ext cx="1457706" cy="461665"/>
            </a:xfrm>
            <a:prstGeom prst="rect">
              <a:avLst/>
            </a:prstGeom>
            <a:noFill/>
          </p:spPr>
          <p:txBody>
            <a:bodyPr wrap="square" rtlCol="0">
              <a:spAutoFit/>
            </a:bodyPr>
            <a:lstStyle/>
            <a:p>
              <a:pPr algn="ctr"/>
              <a:r>
                <a:rPr kumimoji="1" lang="en-US" altLang="ja-JP" sz="2400" dirty="0"/>
                <a:t>Encoder</a:t>
              </a:r>
              <a:endParaRPr kumimoji="1" lang="ja-JP" altLang="en-US" sz="2400" dirty="0"/>
            </a:p>
          </p:txBody>
        </p:sp>
      </p:grpSp>
      <p:graphicFrame>
        <p:nvGraphicFramePr>
          <p:cNvPr id="27" name="表 26">
            <a:extLst>
              <a:ext uri="{FF2B5EF4-FFF2-40B4-BE49-F238E27FC236}">
                <a16:creationId xmlns:a16="http://schemas.microsoft.com/office/drawing/2014/main" id="{80BB6BF2-D4ED-4D1C-AAD7-C7D6E82E1BC0}"/>
              </a:ext>
            </a:extLst>
          </p:cNvPr>
          <p:cNvGraphicFramePr>
            <a:graphicFrameLocks noGrp="1"/>
          </p:cNvGraphicFramePr>
          <p:nvPr>
            <p:extLst>
              <p:ext uri="{D42A27DB-BD31-4B8C-83A1-F6EECF244321}">
                <p14:modId xmlns:p14="http://schemas.microsoft.com/office/powerpoint/2010/main" val="1398041156"/>
              </p:ext>
            </p:extLst>
          </p:nvPr>
        </p:nvGraphicFramePr>
        <p:xfrm>
          <a:off x="5307272" y="1869088"/>
          <a:ext cx="2539555" cy="2483505"/>
        </p:xfrm>
        <a:graphic>
          <a:graphicData uri="http://schemas.openxmlformats.org/drawingml/2006/table">
            <a:tbl>
              <a:tblPr firstRow="1" bandRow="1">
                <a:tableStyleId>{7DF18680-E054-41AD-8BC1-D1AEF772440D}</a:tableStyleId>
              </a:tblPr>
              <a:tblGrid>
                <a:gridCol w="1387572">
                  <a:extLst>
                    <a:ext uri="{9D8B030D-6E8A-4147-A177-3AD203B41FA5}">
                      <a16:colId xmlns:a16="http://schemas.microsoft.com/office/drawing/2014/main" val="498377033"/>
                    </a:ext>
                  </a:extLst>
                </a:gridCol>
                <a:gridCol w="1151983">
                  <a:extLst>
                    <a:ext uri="{9D8B030D-6E8A-4147-A177-3AD203B41FA5}">
                      <a16:colId xmlns:a16="http://schemas.microsoft.com/office/drawing/2014/main" val="3842990007"/>
                    </a:ext>
                  </a:extLst>
                </a:gridCol>
              </a:tblGrid>
              <a:tr h="339412">
                <a:tc gridSpan="2">
                  <a:txBody>
                    <a:bodyPr/>
                    <a:lstStyle/>
                    <a:p>
                      <a:pPr algn="ctr"/>
                      <a:r>
                        <a:rPr kumimoji="1" lang="en-US" altLang="ja-JP" sz="2000" dirty="0"/>
                        <a:t>3 </a:t>
                      </a:r>
                      <a:r>
                        <a:rPr kumimoji="1" lang="ja-JP" altLang="en-US" sz="2000" dirty="0"/>
                        <a:t>層 </a:t>
                      </a:r>
                      <a:r>
                        <a:rPr kumimoji="1" lang="en-US" altLang="ja-JP" sz="2000" dirty="0"/>
                        <a:t>MLP </a:t>
                      </a:r>
                      <a:r>
                        <a:rPr kumimoji="1" lang="ja-JP" altLang="en-US" sz="2000" dirty="0"/>
                        <a:t>パラメータ</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65519">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300</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465519">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411151">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5</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411151">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356785">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0.2</a:t>
                      </a:r>
                    </a:p>
                  </a:txBody>
                  <a:tcPr marL="68580" marR="68580" marT="34290" marB="34290" anchor="ctr"/>
                </a:tc>
                <a:extLst>
                  <a:ext uri="{0D108BD9-81ED-4DB2-BD59-A6C34878D82A}">
                    <a16:rowId xmlns:a16="http://schemas.microsoft.com/office/drawing/2014/main" val="1490093720"/>
                  </a:ext>
                </a:extLst>
              </a:tr>
            </a:tbl>
          </a:graphicData>
        </a:graphic>
      </p:graphicFrame>
    </p:spTree>
    <p:extLst>
      <p:ext uri="{BB962C8B-B14F-4D97-AF65-F5344CB8AC3E}">
        <p14:creationId xmlns:p14="http://schemas.microsoft.com/office/powerpoint/2010/main" val="34729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動画</a:t>
            </a:r>
          </a:p>
        </p:txBody>
      </p:sp>
      <p:pic>
        <p:nvPicPr>
          <p:cNvPr id="8" name="図 7">
            <a:extLst>
              <a:ext uri="{FF2B5EF4-FFF2-40B4-BE49-F238E27FC236}">
                <a16:creationId xmlns:a16="http://schemas.microsoft.com/office/drawing/2014/main" id="{7417FB7C-6B6D-49DF-88BB-4DAACC53C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0118" y="2773717"/>
            <a:ext cx="1254867" cy="1310566"/>
          </a:xfrm>
          <a:prstGeom prst="rect">
            <a:avLst/>
          </a:prstGeom>
        </p:spPr>
      </p:pic>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 </a:t>
            </a:r>
            <a:r>
              <a:rPr lang="en-US" altLang="ja-JP" sz="4050" cap="none" dirty="0">
                <a:solidFill>
                  <a:schemeClr val="tx1"/>
                </a:solidFill>
              </a:rPr>
              <a:t>(</a:t>
            </a:r>
            <a:r>
              <a:rPr lang="ja-JP" altLang="en-US" sz="4050" cap="none" dirty="0">
                <a:solidFill>
                  <a:schemeClr val="tx1"/>
                </a:solidFill>
              </a:rPr>
              <a:t>キャプション</a:t>
            </a:r>
            <a:r>
              <a:rPr lang="en-US" altLang="ja-JP" sz="4050" cap="none" dirty="0">
                <a:solidFill>
                  <a:schemeClr val="tx1"/>
                </a:solidFill>
              </a:rPr>
              <a:t>)</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graphicFrame>
        <p:nvGraphicFramePr>
          <p:cNvPr id="9" name="表 9">
            <a:extLst>
              <a:ext uri="{FF2B5EF4-FFF2-40B4-BE49-F238E27FC236}">
                <a16:creationId xmlns:a16="http://schemas.microsoft.com/office/drawing/2014/main" id="{0E7F627C-3640-42EE-B5AC-C69EC84349B9}"/>
              </a:ext>
            </a:extLst>
          </p:cNvPr>
          <p:cNvGraphicFramePr>
            <a:graphicFrameLocks noGrp="1"/>
          </p:cNvGraphicFramePr>
          <p:nvPr>
            <p:extLst>
              <p:ext uri="{D42A27DB-BD31-4B8C-83A1-F6EECF244321}">
                <p14:modId xmlns:p14="http://schemas.microsoft.com/office/powerpoint/2010/main" val="1811639074"/>
              </p:ext>
            </p:extLst>
          </p:nvPr>
        </p:nvGraphicFramePr>
        <p:xfrm>
          <a:off x="1522810" y="2190466"/>
          <a:ext cx="6157078" cy="2595880"/>
        </p:xfrm>
        <a:graphic>
          <a:graphicData uri="http://schemas.openxmlformats.org/drawingml/2006/table">
            <a:tbl>
              <a:tblPr firstRow="1" bandRow="1">
                <a:tableStyleId>{7DF18680-E054-41AD-8BC1-D1AEF772440D}</a:tableStyleId>
              </a:tblPr>
              <a:tblGrid>
                <a:gridCol w="1837078">
                  <a:extLst>
                    <a:ext uri="{9D8B030D-6E8A-4147-A177-3AD203B41FA5}">
                      <a16:colId xmlns:a16="http://schemas.microsoft.com/office/drawing/2014/main" val="2522279064"/>
                    </a:ext>
                  </a:extLst>
                </a:gridCol>
                <a:gridCol w="1440000">
                  <a:extLst>
                    <a:ext uri="{9D8B030D-6E8A-4147-A177-3AD203B41FA5}">
                      <a16:colId xmlns:a16="http://schemas.microsoft.com/office/drawing/2014/main" val="3548975505"/>
                    </a:ext>
                  </a:extLst>
                </a:gridCol>
                <a:gridCol w="1440000">
                  <a:extLst>
                    <a:ext uri="{9D8B030D-6E8A-4147-A177-3AD203B41FA5}">
                      <a16:colId xmlns:a16="http://schemas.microsoft.com/office/drawing/2014/main" val="1166931909"/>
                    </a:ext>
                  </a:extLst>
                </a:gridCol>
                <a:gridCol w="1440000">
                  <a:extLst>
                    <a:ext uri="{9D8B030D-6E8A-4147-A177-3AD203B41FA5}">
                      <a16:colId xmlns:a16="http://schemas.microsoft.com/office/drawing/2014/main" val="3915003830"/>
                    </a:ext>
                  </a:extLst>
                </a:gridCol>
              </a:tblGrid>
              <a:tr h="370840">
                <a:tc>
                  <a:txBody>
                    <a:bodyPr/>
                    <a:lstStyle/>
                    <a:p>
                      <a:pPr algn="l"/>
                      <a:r>
                        <a:rPr kumimoji="1" lang="en-US" altLang="ja-JP" dirty="0"/>
                        <a:t>label</a:t>
                      </a:r>
                      <a:endParaRPr kumimoji="1" lang="ja-JP" altLang="en-US" dirty="0"/>
                    </a:p>
                  </a:txBody>
                  <a:tcPr/>
                </a:tc>
                <a:tc>
                  <a:txBody>
                    <a:bodyPr/>
                    <a:lstStyle/>
                    <a:p>
                      <a:pPr algn="ctr"/>
                      <a:r>
                        <a:rPr kumimoji="1" lang="en-US" altLang="ja-JP" dirty="0"/>
                        <a:t>train</a:t>
                      </a:r>
                      <a:endParaRPr kumimoji="1" lang="ja-JP" altLang="en-US" dirty="0"/>
                    </a:p>
                  </a:txBody>
                  <a:tcPr/>
                </a:tc>
                <a:tc>
                  <a:txBody>
                    <a:bodyPr/>
                    <a:lstStyle/>
                    <a:p>
                      <a:pPr algn="ctr"/>
                      <a:r>
                        <a:rPr kumimoji="1" lang="en-US" altLang="ja-JP" dirty="0"/>
                        <a:t>validation</a:t>
                      </a:r>
                      <a:endParaRPr kumimoji="1" lang="ja-JP" altLang="en-US" dirty="0"/>
                    </a:p>
                  </a:txBody>
                  <a:tcPr/>
                </a:tc>
                <a:tc>
                  <a:txBody>
                    <a:bodyPr/>
                    <a:lstStyle/>
                    <a:p>
                      <a:pPr algn="ctr"/>
                      <a:r>
                        <a:rPr kumimoji="1" lang="en-US" altLang="ja-JP" dirty="0"/>
                        <a:t>test</a:t>
                      </a:r>
                      <a:endParaRPr kumimoji="1" lang="ja-JP" altLang="en-US" dirty="0"/>
                    </a:p>
                  </a:txBody>
                  <a:tcPr/>
                </a:tc>
                <a:extLst>
                  <a:ext uri="{0D108BD9-81ED-4DB2-BD59-A6C34878D82A}">
                    <a16:rowId xmlns:a16="http://schemas.microsoft.com/office/drawing/2014/main" val="1078340826"/>
                  </a:ext>
                </a:extLst>
              </a:tr>
              <a:tr h="370840">
                <a:tc>
                  <a:txBody>
                    <a:bodyPr/>
                    <a:lstStyle/>
                    <a:p>
                      <a:r>
                        <a:rPr kumimoji="1" lang="en-US" altLang="ja-JP" dirty="0"/>
                        <a:t>drinking</a:t>
                      </a:r>
                      <a:endParaRPr kumimoji="1" lang="ja-JP" altLang="en-US" dirty="0"/>
                    </a:p>
                  </a:txBody>
                  <a:tcPr/>
                </a:tc>
                <a:tc>
                  <a:txBody>
                    <a:bodyPr/>
                    <a:lstStyle/>
                    <a:p>
                      <a:pPr algn="ctr"/>
                      <a:r>
                        <a:rPr kumimoji="1" lang="en-US" altLang="ja-JP" dirty="0"/>
                        <a:t>646</a:t>
                      </a:r>
                      <a:endParaRPr kumimoji="1" lang="ja-JP" altLang="en-US" dirty="0"/>
                    </a:p>
                  </a:txBody>
                  <a:tcPr/>
                </a:tc>
                <a:tc>
                  <a:txBody>
                    <a:bodyPr/>
                    <a:lstStyle/>
                    <a:p>
                      <a:pPr algn="ctr"/>
                      <a:r>
                        <a:rPr kumimoji="1" lang="en-US" altLang="ja-JP" dirty="0"/>
                        <a:t>390</a:t>
                      </a:r>
                      <a:endParaRPr kumimoji="1" lang="ja-JP" altLang="en-US" dirty="0"/>
                    </a:p>
                  </a:txBody>
                  <a:tcPr/>
                </a:tc>
                <a:tc>
                  <a:txBody>
                    <a:bodyPr/>
                    <a:lstStyle/>
                    <a:p>
                      <a:pPr algn="ctr"/>
                      <a:r>
                        <a:rPr kumimoji="1" lang="en-US" altLang="ja-JP" dirty="0"/>
                        <a:t>268</a:t>
                      </a:r>
                      <a:endParaRPr kumimoji="1" lang="ja-JP" altLang="en-US" dirty="0"/>
                    </a:p>
                  </a:txBody>
                  <a:tcPr/>
                </a:tc>
                <a:extLst>
                  <a:ext uri="{0D108BD9-81ED-4DB2-BD59-A6C34878D82A}">
                    <a16:rowId xmlns:a16="http://schemas.microsoft.com/office/drawing/2014/main" val="3565660975"/>
                  </a:ext>
                </a:extLst>
              </a:tr>
              <a:tr h="370840">
                <a:tc>
                  <a:txBody>
                    <a:bodyPr/>
                    <a:lstStyle/>
                    <a:p>
                      <a:r>
                        <a:rPr kumimoji="1" lang="en-US" altLang="ja-JP" dirty="0"/>
                        <a:t>eating meal</a:t>
                      </a:r>
                      <a:endParaRPr kumimoji="1" lang="ja-JP" altLang="en-US" dirty="0"/>
                    </a:p>
                  </a:txBody>
                  <a:tcPr/>
                </a:tc>
                <a:tc>
                  <a:txBody>
                    <a:bodyPr/>
                    <a:lstStyle/>
                    <a:p>
                      <a:pPr algn="ctr"/>
                      <a:r>
                        <a:rPr kumimoji="1" lang="en-US" altLang="ja-JP" dirty="0"/>
                        <a:t>602</a:t>
                      </a:r>
                      <a:endParaRPr kumimoji="1" lang="ja-JP" altLang="en-US" dirty="0"/>
                    </a:p>
                  </a:txBody>
                  <a:tcPr/>
                </a:tc>
                <a:tc>
                  <a:txBody>
                    <a:bodyPr/>
                    <a:lstStyle/>
                    <a:p>
                      <a:pPr algn="ctr"/>
                      <a:r>
                        <a:rPr kumimoji="1" lang="en-US" altLang="ja-JP" dirty="0"/>
                        <a:t>345</a:t>
                      </a:r>
                      <a:endParaRPr kumimoji="1" lang="ja-JP" altLang="en-US" dirty="0"/>
                    </a:p>
                  </a:txBody>
                  <a:tcPr/>
                </a:tc>
                <a:tc>
                  <a:txBody>
                    <a:bodyPr/>
                    <a:lstStyle/>
                    <a:p>
                      <a:pPr algn="ctr"/>
                      <a:r>
                        <a:rPr kumimoji="1" lang="en-US" altLang="ja-JP" dirty="0"/>
                        <a:t>256</a:t>
                      </a:r>
                      <a:endParaRPr kumimoji="1" lang="ja-JP" altLang="en-US" dirty="0"/>
                    </a:p>
                  </a:txBody>
                  <a:tcPr/>
                </a:tc>
                <a:extLst>
                  <a:ext uri="{0D108BD9-81ED-4DB2-BD59-A6C34878D82A}">
                    <a16:rowId xmlns:a16="http://schemas.microsoft.com/office/drawing/2014/main" val="3487515156"/>
                  </a:ext>
                </a:extLst>
              </a:tr>
              <a:tr h="370840">
                <a:tc>
                  <a:txBody>
                    <a:bodyPr/>
                    <a:lstStyle/>
                    <a:p>
                      <a:r>
                        <a:rPr kumimoji="1" lang="en-US" altLang="ja-JP" dirty="0"/>
                        <a:t>washing face</a:t>
                      </a:r>
                      <a:endParaRPr kumimoji="1" lang="ja-JP" altLang="en-US" dirty="0"/>
                    </a:p>
                  </a:txBody>
                  <a:tcPr/>
                </a:tc>
                <a:tc>
                  <a:txBody>
                    <a:bodyPr/>
                    <a:lstStyle/>
                    <a:p>
                      <a:pPr algn="ctr"/>
                      <a:r>
                        <a:rPr kumimoji="1" lang="en-US" altLang="ja-JP" dirty="0"/>
                        <a:t>252</a:t>
                      </a:r>
                      <a:endParaRPr kumimoji="1" lang="ja-JP" altLang="en-US" dirty="0"/>
                    </a:p>
                  </a:txBody>
                  <a:tcPr/>
                </a:tc>
                <a:tc>
                  <a:txBody>
                    <a:bodyPr/>
                    <a:lstStyle/>
                    <a:p>
                      <a:pPr algn="ctr"/>
                      <a:r>
                        <a:rPr kumimoji="1" lang="en-US" altLang="ja-JP" dirty="0"/>
                        <a:t>143</a:t>
                      </a:r>
                      <a:endParaRPr kumimoji="1" lang="ja-JP" altLang="en-US" dirty="0"/>
                    </a:p>
                  </a:txBody>
                  <a:tcPr/>
                </a:tc>
                <a:tc>
                  <a:txBody>
                    <a:bodyPr/>
                    <a:lstStyle/>
                    <a:p>
                      <a:pPr algn="ctr"/>
                      <a:r>
                        <a:rPr kumimoji="1" lang="en-US" altLang="ja-JP" dirty="0"/>
                        <a:t>82</a:t>
                      </a:r>
                      <a:endParaRPr kumimoji="1" lang="ja-JP" altLang="en-US" dirty="0"/>
                    </a:p>
                  </a:txBody>
                  <a:tcPr/>
                </a:tc>
                <a:extLst>
                  <a:ext uri="{0D108BD9-81ED-4DB2-BD59-A6C34878D82A}">
                    <a16:rowId xmlns:a16="http://schemas.microsoft.com/office/drawing/2014/main" val="268615639"/>
                  </a:ext>
                </a:extLst>
              </a:tr>
              <a:tr h="370840">
                <a:tc>
                  <a:txBody>
                    <a:bodyPr/>
                    <a:lstStyle/>
                    <a:p>
                      <a:r>
                        <a:rPr kumimoji="1" lang="en-US" altLang="ja-JP" dirty="0"/>
                        <a:t>gardening</a:t>
                      </a:r>
                      <a:endParaRPr kumimoji="1" lang="ja-JP" altLang="en-US" dirty="0"/>
                    </a:p>
                  </a:txBody>
                  <a:tcPr/>
                </a:tc>
                <a:tc>
                  <a:txBody>
                    <a:bodyPr/>
                    <a:lstStyle/>
                    <a:p>
                      <a:pPr algn="ctr"/>
                      <a:r>
                        <a:rPr kumimoji="1" lang="en-US" altLang="ja-JP" dirty="0"/>
                        <a:t>1005</a:t>
                      </a:r>
                      <a:endParaRPr kumimoji="1" lang="ja-JP" altLang="en-US" dirty="0"/>
                    </a:p>
                  </a:txBody>
                  <a:tcPr/>
                </a:tc>
                <a:tc>
                  <a:txBody>
                    <a:bodyPr/>
                    <a:lstStyle/>
                    <a:p>
                      <a:pPr algn="ctr"/>
                      <a:r>
                        <a:rPr kumimoji="1" lang="en-US" altLang="ja-JP" dirty="0"/>
                        <a:t>623</a:t>
                      </a:r>
                      <a:endParaRPr kumimoji="1" lang="ja-JP" altLang="en-US" dirty="0"/>
                    </a:p>
                  </a:txBody>
                  <a:tcPr/>
                </a:tc>
                <a:tc>
                  <a:txBody>
                    <a:bodyPr/>
                    <a:lstStyle/>
                    <a:p>
                      <a:pPr algn="ctr"/>
                      <a:r>
                        <a:rPr kumimoji="1" lang="en-US" altLang="ja-JP" dirty="0"/>
                        <a:t>416</a:t>
                      </a:r>
                      <a:endParaRPr kumimoji="1" lang="ja-JP" altLang="en-US" dirty="0"/>
                    </a:p>
                  </a:txBody>
                  <a:tcPr/>
                </a:tc>
                <a:extLst>
                  <a:ext uri="{0D108BD9-81ED-4DB2-BD59-A6C34878D82A}">
                    <a16:rowId xmlns:a16="http://schemas.microsoft.com/office/drawing/2014/main" val="1810079866"/>
                  </a:ext>
                </a:extLst>
              </a:tr>
              <a:tr h="370840">
                <a:tc>
                  <a:txBody>
                    <a:bodyPr/>
                    <a:lstStyle/>
                    <a:p>
                      <a:r>
                        <a:rPr kumimoji="1" lang="en-US" altLang="ja-JP" dirty="0"/>
                        <a:t>fighting</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1042</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628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398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extLst>
                  <a:ext uri="{0D108BD9-81ED-4DB2-BD59-A6C34878D82A}">
                    <a16:rowId xmlns:a16="http://schemas.microsoft.com/office/drawing/2014/main" val="1518062860"/>
                  </a:ext>
                </a:extLst>
              </a:tr>
              <a:tr h="370840">
                <a:tc>
                  <a:txBody>
                    <a:bodyPr/>
                    <a:lstStyle/>
                    <a:p>
                      <a:r>
                        <a:rPr kumimoji="1" lang="ja-JP" altLang="en-US" dirty="0"/>
                        <a:t>合計</a:t>
                      </a:r>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3547 (</a:t>
                      </a:r>
                      <a:r>
                        <a:rPr kumimoji="1" lang="en-US" altLang="ja-JP" b="1" dirty="0"/>
                        <a:t>50%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2129 (</a:t>
                      </a:r>
                      <a:r>
                        <a:rPr kumimoji="1" lang="en-US" altLang="ja-JP" b="1" dirty="0"/>
                        <a:t>30%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1420 (</a:t>
                      </a:r>
                      <a:r>
                        <a:rPr kumimoji="1" lang="en-US" altLang="ja-JP" b="1" dirty="0"/>
                        <a:t>20%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1924032612"/>
                  </a:ext>
                </a:extLst>
              </a:tr>
            </a:tbl>
          </a:graphicData>
        </a:graphic>
      </p:graphicFrame>
    </p:spTree>
    <p:extLst>
      <p:ext uri="{BB962C8B-B14F-4D97-AF65-F5344CB8AC3E}">
        <p14:creationId xmlns:p14="http://schemas.microsoft.com/office/powerpoint/2010/main" val="4122347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95165714"/>
              </p:ext>
            </p:extLst>
          </p:nvPr>
        </p:nvGraphicFramePr>
        <p:xfrm>
          <a:off x="2211197" y="2127191"/>
          <a:ext cx="4719225" cy="260361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tblGrid>
              <a:tr h="599947">
                <a:tc rowSpan="3">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 </a:t>
                      </a:r>
                      <a:r>
                        <a:rPr kumimoji="1" lang="en-US" altLang="ja-JP" sz="1800" b="1" dirty="0">
                          <a:solidFill>
                            <a:schemeClr val="tx1"/>
                          </a:solidFill>
                        </a:rPr>
                        <a:t>(macro)</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vMerge="1">
                  <a:txBody>
                    <a:bodyPr/>
                    <a:lstStyle/>
                    <a:p>
                      <a:pPr algn="ct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0.761</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0.769</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0.200</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キャプションを入力とする動作ラベル識別</a:t>
            </a:r>
            <a:endParaRPr lang="en-US" altLang="ja-JP" sz="3000" dirty="0">
              <a:solidFill>
                <a:schemeClr val="tx1">
                  <a:lumMod val="95000"/>
                </a:schemeClr>
              </a:solidFill>
            </a:endParaRPr>
          </a:p>
        </p:txBody>
      </p:sp>
    </p:spTree>
    <p:extLst>
      <p:ext uri="{BB962C8B-B14F-4D97-AF65-F5344CB8AC3E}">
        <p14:creationId xmlns:p14="http://schemas.microsoft.com/office/powerpoint/2010/main" val="1237115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068" y="1765004"/>
            <a:ext cx="3294059" cy="2196039"/>
          </a:xfrm>
          <a:prstGeom prst="rect">
            <a:avLst/>
          </a:prstGeom>
        </p:spPr>
      </p:pic>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1121875" y="4035768"/>
            <a:ext cx="3294060" cy="2757838"/>
          </a:xfrm>
          <a:prstGeom prst="rect">
            <a:avLst/>
          </a:prstGeom>
        </p:spPr>
      </p:pic>
    </p:spTree>
    <p:extLst>
      <p:ext uri="{BB962C8B-B14F-4D97-AF65-F5344CB8AC3E}">
        <p14:creationId xmlns:p14="http://schemas.microsoft.com/office/powerpoint/2010/main" val="3111640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E705A6C-CFDB-4C3F-AF2F-AB4B66C7BB11}"/>
              </a:ext>
            </a:extLst>
          </p:cNvPr>
          <p:cNvSpPr/>
          <p:nvPr/>
        </p:nvSpPr>
        <p:spPr>
          <a:xfrm>
            <a:off x="1" y="1510749"/>
            <a:ext cx="9144000" cy="53472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kumimoji="1" lang="en-US" altLang="ja-JP" sz="3600" cap="none" dirty="0" err="1">
                <a:solidFill>
                  <a:schemeClr val="tx1"/>
                </a:solidFill>
              </a:rPr>
              <a:t>SpecAugment</a:t>
            </a:r>
            <a:r>
              <a:rPr kumimoji="1" lang="en-US" altLang="ja-JP" sz="3600" cap="none" dirty="0">
                <a:solidFill>
                  <a:schemeClr val="tx1"/>
                </a:solidFill>
              </a:rPr>
              <a:t> [Time Warping]</a:t>
            </a:r>
            <a:endParaRPr kumimoji="1" lang="ja-JP" altLang="en-US" sz="3600" cap="none"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53</a:t>
            </a:fld>
            <a:endParaRPr kumimoji="1" lang="ja-JP" altLang="en-US" dirty="0"/>
          </a:p>
        </p:txBody>
      </p:sp>
      <p:pic>
        <p:nvPicPr>
          <p:cNvPr id="6" name="図 5" descr="背景パターン が含まれている画像&#10;&#10;自動的に生成された説明">
            <a:extLst>
              <a:ext uri="{FF2B5EF4-FFF2-40B4-BE49-F238E27FC236}">
                <a16:creationId xmlns:a16="http://schemas.microsoft.com/office/drawing/2014/main" id="{48298254-1C00-434E-8E01-2BBFBD22C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09853"/>
            <a:ext cx="4030998" cy="3591253"/>
          </a:xfrm>
          <a:prstGeom prst="rect">
            <a:avLst/>
          </a:prstGeom>
        </p:spPr>
      </p:pic>
      <p:pic>
        <p:nvPicPr>
          <p:cNvPr id="9" name="図 8" descr="ダイアグラム&#10;&#10;自動的に生成された説明">
            <a:extLst>
              <a:ext uri="{FF2B5EF4-FFF2-40B4-BE49-F238E27FC236}">
                <a16:creationId xmlns:a16="http://schemas.microsoft.com/office/drawing/2014/main" id="{E7AA8E5C-86A8-4AAE-856C-3439D0609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89" y="1880680"/>
            <a:ext cx="4273823" cy="4607390"/>
          </a:xfrm>
          <a:prstGeom prst="rect">
            <a:avLst/>
          </a:prstGeom>
        </p:spPr>
      </p:pic>
    </p:spTree>
    <p:extLst>
      <p:ext uri="{BB962C8B-B14F-4D97-AF65-F5344CB8AC3E}">
        <p14:creationId xmlns:p14="http://schemas.microsoft.com/office/powerpoint/2010/main" val="26197730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VGG</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54</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89005" cy="3908762"/>
          </a:xfrm>
          <a:prstGeom prst="rect">
            <a:avLst/>
          </a:prstGeom>
          <a:noFill/>
        </p:spPr>
        <p:txBody>
          <a:bodyPr wrap="square" rtlCol="0">
            <a:spAutoFit/>
          </a:bodyPr>
          <a:lstStyle/>
          <a:p>
            <a:pPr marL="0" indent="0">
              <a:buNone/>
            </a:pPr>
            <a:r>
              <a:rPr lang="en-US" altLang="ja-JP" sz="2400" cap="none" dirty="0">
                <a:solidFill>
                  <a:schemeClr val="tx1">
                    <a:lumMod val="95000"/>
                  </a:schemeClr>
                </a:solidFill>
                <a:effectLst/>
              </a:rPr>
              <a:t>ImageNet </a:t>
            </a:r>
            <a:r>
              <a:rPr lang="ja-JP" altLang="en-US" sz="2400" cap="none" dirty="0">
                <a:solidFill>
                  <a:schemeClr val="tx1">
                    <a:lumMod val="95000"/>
                  </a:schemeClr>
                </a:solidFill>
                <a:effectLst/>
              </a:rPr>
              <a:t>と呼ばれる</a:t>
            </a:r>
            <a:endParaRPr lang="en-US" altLang="ja-JP" sz="2400" cap="none" dirty="0">
              <a:solidFill>
                <a:schemeClr val="tx1">
                  <a:lumMod val="95000"/>
                </a:schemeClr>
              </a:solidFill>
              <a:effectLst/>
            </a:endParaRPr>
          </a:p>
          <a:p>
            <a:pPr marL="0" indent="0">
              <a:buNone/>
            </a:pPr>
            <a:endParaRPr lang="en-US" altLang="ja-JP" sz="2400" dirty="0">
              <a:solidFill>
                <a:schemeClr val="tx1">
                  <a:lumMod val="95000"/>
                </a:schemeClr>
              </a:solidFill>
            </a:endParaRPr>
          </a:p>
          <a:p>
            <a:pPr marL="0" indent="0">
              <a:buNone/>
            </a:pPr>
            <a:r>
              <a:rPr lang="ja-JP" altLang="en-US" sz="2400" cap="none" dirty="0">
                <a:solidFill>
                  <a:schemeClr val="tx1">
                    <a:lumMod val="95000"/>
                  </a:schemeClr>
                </a:solidFill>
                <a:effectLst/>
              </a:rPr>
              <a:t>大規模画像データセットで学習済みの</a:t>
            </a:r>
            <a:endParaRPr lang="en-US" altLang="ja-JP" sz="2400" cap="none" dirty="0">
              <a:solidFill>
                <a:schemeClr val="tx1">
                  <a:lumMod val="95000"/>
                </a:schemeClr>
              </a:solidFill>
              <a:effectLst/>
            </a:endParaRPr>
          </a:p>
          <a:p>
            <a:pPr marL="0" indent="0">
              <a:buNone/>
            </a:pP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畳み込みニューラルネットワークであり</a:t>
            </a:r>
            <a:r>
              <a:rPr lang="en-US" altLang="ja-JP" sz="2400" cap="none" dirty="0">
                <a:solidFill>
                  <a:schemeClr val="tx1">
                    <a:lumMod val="95000"/>
                  </a:schemeClr>
                </a:solidFill>
                <a:effectLst/>
              </a:rPr>
              <a:t>, </a:t>
            </a:r>
          </a:p>
          <a:p>
            <a:pPr marL="0" indent="0">
              <a:buNone/>
            </a:pP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a:t>
            </a:r>
          </a:p>
          <a:p>
            <a:pPr marL="0" indent="0">
              <a:buNone/>
            </a:pPr>
            <a:endParaRPr lang="en-US" altLang="ja-JP" sz="2400" dirty="0">
              <a:effectLst/>
            </a:endParaRPr>
          </a:p>
          <a:p>
            <a:pPr marL="0" indent="0">
              <a:buNone/>
            </a:pPr>
            <a:r>
              <a:rPr lang="en-US" altLang="ja-JP" sz="2400" dirty="0">
                <a:effectLst/>
              </a:rPr>
              <a:t>VGG-11 </a:t>
            </a:r>
            <a:r>
              <a:rPr lang="ja-JP" altLang="en-US" sz="2400" dirty="0">
                <a:effectLst/>
              </a:rPr>
              <a:t>や </a:t>
            </a:r>
            <a:r>
              <a:rPr lang="en-US" altLang="ja-JP" sz="2400" dirty="0">
                <a:effectLst/>
              </a:rPr>
              <a:t>VGG-16 </a:t>
            </a:r>
            <a:r>
              <a:rPr lang="ja-JP" altLang="en-US" sz="2400" dirty="0">
                <a:effectLst/>
              </a:rPr>
              <a:t>などと呼ばれる</a:t>
            </a:r>
            <a:endParaRPr lang="en-US" altLang="ja-JP" sz="4000" cap="none" dirty="0">
              <a:solidFill>
                <a:schemeClr val="tx1">
                  <a:lumMod val="95000"/>
                </a:schemeClr>
              </a:solidFill>
            </a:endParaRPr>
          </a:p>
          <a:p>
            <a:endParaRPr kumimoji="1" lang="en-US" altLang="ja-JP" sz="1600" dirty="0"/>
          </a:p>
          <a:p>
            <a:endParaRPr kumimoji="1" lang="ja-JP" altLang="en-US" sz="1600" dirty="0"/>
          </a:p>
        </p:txBody>
      </p:sp>
      <p:sp>
        <p:nvSpPr>
          <p:cNvPr id="3" name="テキスト ボックス 2">
            <a:extLst>
              <a:ext uri="{FF2B5EF4-FFF2-40B4-BE49-F238E27FC236}">
                <a16:creationId xmlns:a16="http://schemas.microsoft.com/office/drawing/2014/main" id="{8DE2A663-3F42-4A94-9DD9-B4B1B2B3EEB0}"/>
              </a:ext>
            </a:extLst>
          </p:cNvPr>
          <p:cNvSpPr txBox="1"/>
          <p:nvPr/>
        </p:nvSpPr>
        <p:spPr>
          <a:xfrm>
            <a:off x="6316717" y="596018"/>
            <a:ext cx="1849821" cy="1277273"/>
          </a:xfrm>
          <a:prstGeom prst="rect">
            <a:avLst/>
          </a:prstGeom>
          <a:noFill/>
        </p:spPr>
        <p:txBody>
          <a:bodyPr wrap="square" rtlCol="0">
            <a:spAutoFit/>
          </a:bodyPr>
          <a:lstStyle/>
          <a:p>
            <a:pPr algn="r"/>
            <a:r>
              <a:rPr kumimoji="1" lang="en-US" altLang="ja-JP" sz="700" dirty="0"/>
              <a:t>@misc{simonyan2015deep,</a:t>
            </a:r>
          </a:p>
          <a:p>
            <a:pPr algn="r"/>
            <a:r>
              <a:rPr kumimoji="1" lang="en-US" altLang="ja-JP" sz="700" dirty="0"/>
              <a:t>      title={Very Deep Convolutional Networks for Large-Scale Image Recognition}, </a:t>
            </a:r>
          </a:p>
          <a:p>
            <a:pPr algn="r"/>
            <a:r>
              <a:rPr kumimoji="1" lang="en-US" altLang="ja-JP" sz="700" dirty="0"/>
              <a:t>      author={Karen </a:t>
            </a:r>
            <a:r>
              <a:rPr kumimoji="1" lang="en-US" altLang="ja-JP" sz="700" dirty="0" err="1"/>
              <a:t>Simonyan</a:t>
            </a:r>
            <a:r>
              <a:rPr kumimoji="1" lang="en-US" altLang="ja-JP" sz="700" dirty="0"/>
              <a:t> and Andrew Zisserman},</a:t>
            </a:r>
          </a:p>
          <a:p>
            <a:pPr algn="r"/>
            <a:r>
              <a:rPr kumimoji="1" lang="en-US" altLang="ja-JP" sz="700" dirty="0"/>
              <a:t>      year={2015},</a:t>
            </a:r>
          </a:p>
          <a:p>
            <a:pPr algn="r"/>
            <a:r>
              <a:rPr kumimoji="1" lang="en-US" altLang="ja-JP" sz="700" dirty="0"/>
              <a:t>      </a:t>
            </a:r>
            <a:r>
              <a:rPr kumimoji="1" lang="en-US" altLang="ja-JP" sz="700" dirty="0" err="1"/>
              <a:t>eprint</a:t>
            </a:r>
            <a:r>
              <a:rPr kumimoji="1" lang="en-US" altLang="ja-JP" sz="700" dirty="0"/>
              <a:t>={1409.1556},</a:t>
            </a:r>
          </a:p>
          <a:p>
            <a:pPr algn="r"/>
            <a:r>
              <a:rPr kumimoji="1" lang="en-US" altLang="ja-JP" sz="700" dirty="0"/>
              <a:t>      </a:t>
            </a:r>
            <a:r>
              <a:rPr kumimoji="1" lang="en-US" altLang="ja-JP" sz="700" dirty="0" err="1"/>
              <a:t>archivePrefix</a:t>
            </a:r>
            <a:r>
              <a:rPr kumimoji="1" lang="en-US" altLang="ja-JP" sz="700" dirty="0"/>
              <a:t>={</a:t>
            </a:r>
            <a:r>
              <a:rPr kumimoji="1" lang="en-US" altLang="ja-JP" sz="700" dirty="0" err="1"/>
              <a:t>arXiv</a:t>
            </a:r>
            <a:r>
              <a:rPr kumimoji="1" lang="en-US" altLang="ja-JP" sz="700" dirty="0"/>
              <a:t>},</a:t>
            </a:r>
          </a:p>
          <a:p>
            <a:pPr algn="r"/>
            <a:r>
              <a:rPr kumimoji="1" lang="en-US" altLang="ja-JP" sz="700" dirty="0"/>
              <a:t>      </a:t>
            </a:r>
            <a:r>
              <a:rPr kumimoji="1" lang="en-US" altLang="ja-JP" sz="700" dirty="0" err="1"/>
              <a:t>primaryClass</a:t>
            </a:r>
            <a:r>
              <a:rPr kumimoji="1" lang="en-US" altLang="ja-JP" sz="700" dirty="0"/>
              <a:t>={cs.CV}</a:t>
            </a:r>
          </a:p>
          <a:p>
            <a:pPr algn="r"/>
            <a:r>
              <a:rPr kumimoji="1" lang="en-US" altLang="ja-JP" sz="700" dirty="0"/>
              <a:t>}</a:t>
            </a:r>
            <a:endParaRPr kumimoji="1" lang="ja-JP" altLang="en-US" sz="700" dirty="0"/>
          </a:p>
        </p:txBody>
      </p:sp>
    </p:spTree>
    <p:extLst>
      <p:ext uri="{BB962C8B-B14F-4D97-AF65-F5344CB8AC3E}">
        <p14:creationId xmlns:p14="http://schemas.microsoft.com/office/powerpoint/2010/main" val="2928824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Residual Net</a:t>
            </a:r>
            <a:r>
              <a:rPr lang="ja-JP" altLang="en-US" sz="3600" dirty="0"/>
              <a:t> </a:t>
            </a:r>
            <a:r>
              <a:rPr lang="en-US" altLang="ja-JP" sz="3600" cap="none" dirty="0">
                <a:solidFill>
                  <a:schemeClr val="tx1"/>
                </a:solidFill>
              </a:rPr>
              <a:t>(</a:t>
            </a:r>
            <a:r>
              <a:rPr lang="en-US" altLang="ja-JP" sz="3600" cap="none" dirty="0" err="1">
                <a:solidFill>
                  <a:schemeClr val="tx1"/>
                </a:solidFill>
              </a:rPr>
              <a:t>ResNet</a:t>
            </a:r>
            <a:r>
              <a:rPr lang="en-US" altLang="ja-JP" sz="3600" cap="none" dirty="0">
                <a:solidFill>
                  <a:schemeClr val="tx1"/>
                </a:solidFill>
              </a:rPr>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55</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Microsoft Research </a:t>
            </a:r>
            <a:r>
              <a:rPr kumimoji="1" lang="ja-JP" altLang="en-US" sz="2400" dirty="0"/>
              <a:t>が </a:t>
            </a:r>
            <a:r>
              <a:rPr kumimoji="1" lang="en-US" altLang="ja-JP" sz="2400" dirty="0"/>
              <a:t>2015 </a:t>
            </a:r>
            <a:r>
              <a:rPr kumimoji="1" lang="ja-JP" altLang="en-US" sz="2400" dirty="0"/>
              <a:t>年に考案した</a:t>
            </a:r>
            <a:br>
              <a:rPr kumimoji="1" lang="en-US" altLang="ja-JP" sz="2400" dirty="0"/>
            </a:br>
            <a:r>
              <a:rPr kumimoji="1" lang="ja-JP" altLang="en-US" sz="2400" dirty="0"/>
              <a:t>畳み込 みニューラルネットワーク</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ショートカット接続機構を導入することで</a:t>
            </a:r>
            <a:r>
              <a:rPr kumimoji="1" lang="en-US" altLang="ja-JP" sz="2400" dirty="0"/>
              <a:t>,</a:t>
            </a:r>
            <a:br>
              <a:rPr kumimoji="1" lang="en-US" altLang="ja-JP" sz="2400" dirty="0"/>
            </a:br>
            <a:r>
              <a:rPr kumimoji="1" lang="ja-JP" altLang="en-US" sz="2400" dirty="0"/>
              <a:t>層の入力を参照した残差関数を学習し</a:t>
            </a:r>
            <a:r>
              <a:rPr kumimoji="1" lang="en-US" altLang="ja-JP" sz="2400" dirty="0"/>
              <a:t>, </a:t>
            </a:r>
            <a:br>
              <a:rPr kumimoji="1" lang="en-US" altLang="ja-JP" sz="2400" dirty="0"/>
            </a:br>
            <a:r>
              <a:rPr kumimoji="1" lang="ja-JP" altLang="en-US" sz="2400" dirty="0"/>
              <a:t>勾配消失問題を解決した</a:t>
            </a:r>
            <a:r>
              <a:rPr kumimoji="1" lang="en-US" altLang="ja-JP" sz="2400" dirty="0"/>
              <a:t>. </a:t>
            </a:r>
          </a:p>
          <a:p>
            <a:endParaRPr kumimoji="1" lang="en-US" altLang="ja-JP" sz="2400" dirty="0"/>
          </a:p>
        </p:txBody>
      </p:sp>
      <p:pic>
        <p:nvPicPr>
          <p:cNvPr id="5" name="図 4" descr="ダイアグラム&#10;&#10;自動的に生成された説明">
            <a:extLst>
              <a:ext uri="{FF2B5EF4-FFF2-40B4-BE49-F238E27FC236}">
                <a16:creationId xmlns:a16="http://schemas.microsoft.com/office/drawing/2014/main" id="{CF9183C7-04E0-4638-B4D1-BA976E04F65C}"/>
              </a:ext>
            </a:extLst>
          </p:cNvPr>
          <p:cNvPicPr>
            <a:picLocks noChangeAspect="1"/>
          </p:cNvPicPr>
          <p:nvPr/>
        </p:nvPicPr>
        <p:blipFill rotWithShape="1">
          <a:blip r:embed="rId3">
            <a:extLst>
              <a:ext uri="{28A0092B-C50C-407E-A947-70E740481C1C}">
                <a14:useLocalDpi xmlns:a14="http://schemas.microsoft.com/office/drawing/2010/main" val="0"/>
              </a:ext>
            </a:extLst>
          </a:blip>
          <a:srcRect l="14780" r="17967"/>
          <a:stretch/>
        </p:blipFill>
        <p:spPr>
          <a:xfrm>
            <a:off x="813315" y="4693471"/>
            <a:ext cx="3106413" cy="1844675"/>
          </a:xfrm>
          <a:prstGeom prst="rect">
            <a:avLst/>
          </a:prstGeom>
        </p:spPr>
      </p:pic>
      <p:sp>
        <p:nvSpPr>
          <p:cNvPr id="3" name="テキスト ボックス 2">
            <a:extLst>
              <a:ext uri="{FF2B5EF4-FFF2-40B4-BE49-F238E27FC236}">
                <a16:creationId xmlns:a16="http://schemas.microsoft.com/office/drawing/2014/main" id="{468F5525-F2D6-4A7E-8C2E-0163B67BFED0}"/>
              </a:ext>
            </a:extLst>
          </p:cNvPr>
          <p:cNvSpPr txBox="1"/>
          <p:nvPr/>
        </p:nvSpPr>
        <p:spPr>
          <a:xfrm>
            <a:off x="4971393" y="5103134"/>
            <a:ext cx="2564524" cy="861774"/>
          </a:xfrm>
          <a:prstGeom prst="rect">
            <a:avLst/>
          </a:prstGeom>
          <a:noFill/>
        </p:spPr>
        <p:txBody>
          <a:bodyPr wrap="square" rtlCol="0">
            <a:spAutoFit/>
          </a:bodyPr>
          <a:lstStyle/>
          <a:p>
            <a:r>
              <a:rPr kumimoji="1" lang="en-US" altLang="ja-JP" sz="1000" dirty="0" err="1"/>
              <a:t>Kaiming</a:t>
            </a:r>
            <a:r>
              <a:rPr kumimoji="1" lang="en-US" altLang="ja-JP" sz="1000" dirty="0"/>
              <a:t> He , </a:t>
            </a:r>
            <a:r>
              <a:rPr kumimoji="1" lang="en-US" altLang="ja-JP" sz="1000" dirty="0" err="1"/>
              <a:t>Xiangyu</a:t>
            </a:r>
            <a:r>
              <a:rPr kumimoji="1" lang="en-US" altLang="ja-JP" sz="1000" dirty="0"/>
              <a:t> Zhang, </a:t>
            </a:r>
            <a:r>
              <a:rPr kumimoji="1" lang="en-US" altLang="ja-JP" sz="1000" dirty="0" err="1"/>
              <a:t>Shaoqing</a:t>
            </a:r>
            <a:r>
              <a:rPr kumimoji="1" lang="en-US" altLang="ja-JP" sz="1000" dirty="0"/>
              <a:t> Ren, Jian Sun,</a:t>
            </a:r>
          </a:p>
          <a:p>
            <a:r>
              <a:rPr kumimoji="1" lang="en-US" altLang="ja-JP" sz="1000" dirty="0"/>
              <a:t>Deep Residual Learning for Image Recognition, </a:t>
            </a:r>
          </a:p>
          <a:p>
            <a:r>
              <a:rPr kumimoji="1" lang="en-US" altLang="ja-JP" sz="1000" dirty="0" err="1"/>
              <a:t>CoRR</a:t>
            </a:r>
            <a:r>
              <a:rPr kumimoji="1" lang="en-US" altLang="ja-JP" sz="1000" dirty="0"/>
              <a:t>, abs/1512.03385, 2015</a:t>
            </a:r>
          </a:p>
        </p:txBody>
      </p:sp>
    </p:spTree>
    <p:extLst>
      <p:ext uri="{BB962C8B-B14F-4D97-AF65-F5344CB8AC3E}">
        <p14:creationId xmlns:p14="http://schemas.microsoft.com/office/powerpoint/2010/main" val="4287104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358C14-6ACD-448B-ADEF-2AC76AC524A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9C1AB60-ECB2-41FD-977A-E0368330AA4D}"/>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7DD15F8-8CA7-4564-A05C-ED9A052787D0}"/>
              </a:ext>
            </a:extLst>
          </p:cNvPr>
          <p:cNvSpPr>
            <a:spLocks noGrp="1"/>
          </p:cNvSpPr>
          <p:nvPr>
            <p:ph type="sldNum" sz="quarter" idx="12"/>
          </p:nvPr>
        </p:nvSpPr>
        <p:spPr/>
        <p:txBody>
          <a:bodyPr/>
          <a:lstStyle/>
          <a:p>
            <a:fld id="{84E5AB44-6C43-4864-84E5-D75B94A07FCF}" type="slidenum">
              <a:rPr kumimoji="1" lang="ja-JP" altLang="en-US" smtClean="0"/>
              <a:pPr/>
              <a:t>56</a:t>
            </a:fld>
            <a:endParaRPr kumimoji="1" lang="ja-JP" altLang="en-US" dirty="0"/>
          </a:p>
        </p:txBody>
      </p:sp>
    </p:spTree>
    <p:extLst>
      <p:ext uri="{BB962C8B-B14F-4D97-AF65-F5344CB8AC3E}">
        <p14:creationId xmlns:p14="http://schemas.microsoft.com/office/powerpoint/2010/main" val="3260815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3A45BB-2FBF-4DE0-861B-AB04EB6DEC12}"/>
              </a:ext>
            </a:extLst>
          </p:cNvPr>
          <p:cNvSpPr>
            <a:spLocks noGrp="1"/>
          </p:cNvSpPr>
          <p:nvPr>
            <p:ph type="sldNum" sz="quarter" idx="12"/>
          </p:nvPr>
        </p:nvSpPr>
        <p:spPr/>
        <p:txBody>
          <a:bodyPr/>
          <a:lstStyle/>
          <a:p>
            <a:fld id="{84E5AB44-6C43-4864-84E5-D75B94A07FCF}" type="slidenum">
              <a:rPr kumimoji="1" lang="ja-JP" altLang="en-US" smtClean="0"/>
              <a:pPr/>
              <a:t>58</a:t>
            </a:fld>
            <a:endParaRPr kumimoji="1" lang="ja-JP" altLang="en-US" dirty="0"/>
          </a:p>
        </p:txBody>
      </p:sp>
      <p:grpSp>
        <p:nvGrpSpPr>
          <p:cNvPr id="12" name="グループ化 11">
            <a:extLst>
              <a:ext uri="{FF2B5EF4-FFF2-40B4-BE49-F238E27FC236}">
                <a16:creationId xmlns:a16="http://schemas.microsoft.com/office/drawing/2014/main" id="{3A48B391-CEE1-4E7C-BD85-55253141EC9B}"/>
              </a:ext>
            </a:extLst>
          </p:cNvPr>
          <p:cNvGrpSpPr/>
          <p:nvPr/>
        </p:nvGrpSpPr>
        <p:grpSpPr>
          <a:xfrm>
            <a:off x="1849120" y="1477790"/>
            <a:ext cx="5295218" cy="2214880"/>
            <a:chOff x="1849120" y="1477790"/>
            <a:chExt cx="5295218" cy="2214880"/>
          </a:xfrm>
        </p:grpSpPr>
        <p:grpSp>
          <p:nvGrpSpPr>
            <p:cNvPr id="9" name="グループ化 8">
              <a:extLst>
                <a:ext uri="{FF2B5EF4-FFF2-40B4-BE49-F238E27FC236}">
                  <a16:creationId xmlns:a16="http://schemas.microsoft.com/office/drawing/2014/main" id="{12AB7AE5-1E52-441B-96B1-6D1B373989AA}"/>
                </a:ext>
              </a:extLst>
            </p:cNvPr>
            <p:cNvGrpSpPr/>
            <p:nvPr/>
          </p:nvGrpSpPr>
          <p:grpSpPr>
            <a:xfrm>
              <a:off x="1849120" y="1477790"/>
              <a:ext cx="5295218" cy="2214880"/>
              <a:chOff x="1849120" y="1477790"/>
              <a:chExt cx="5295218" cy="2214880"/>
            </a:xfrm>
          </p:grpSpPr>
          <p:pic>
            <p:nvPicPr>
              <p:cNvPr id="6" name="図 5" descr="タイムライン が含まれている画像&#10;&#10;自動的に生成された説明">
                <a:extLst>
                  <a:ext uri="{FF2B5EF4-FFF2-40B4-BE49-F238E27FC236}">
                    <a16:creationId xmlns:a16="http://schemas.microsoft.com/office/drawing/2014/main" id="{C8EC2B3B-CDA6-4638-96F8-6E869AB289CA}"/>
                  </a:ext>
                </a:extLst>
              </p:cNvPr>
              <p:cNvPicPr>
                <a:picLocks noChangeAspect="1"/>
              </p:cNvPicPr>
              <p:nvPr/>
            </p:nvPicPr>
            <p:blipFill rotWithShape="1">
              <a:blip r:embed="rId2">
                <a:extLst>
                  <a:ext uri="{28A0092B-C50C-407E-A947-70E740481C1C}">
                    <a14:useLocalDpi xmlns:a14="http://schemas.microsoft.com/office/drawing/2010/main" val="0"/>
                  </a:ext>
                </a:extLst>
              </a:blip>
              <a:srcRect l="5333" t="37445" r="7803" b="38333"/>
              <a:stretch/>
            </p:blipFill>
            <p:spPr>
              <a:xfrm>
                <a:off x="1849120" y="2585230"/>
                <a:ext cx="5295218" cy="1107440"/>
              </a:xfrm>
              <a:prstGeom prst="rect">
                <a:avLst/>
              </a:prstGeom>
            </p:spPr>
          </p:pic>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E7841D75-B7DD-4F25-994B-D239EE84C670}"/>
                  </a:ext>
                </a:extLst>
              </p:cNvPr>
              <p:cNvPicPr>
                <a:picLocks noChangeAspect="1"/>
              </p:cNvPicPr>
              <p:nvPr/>
            </p:nvPicPr>
            <p:blipFill rotWithShape="1">
              <a:blip r:embed="rId3">
                <a:extLst>
                  <a:ext uri="{28A0092B-C50C-407E-A947-70E740481C1C}">
                    <a14:useLocalDpi xmlns:a14="http://schemas.microsoft.com/office/drawing/2010/main" val="0"/>
                  </a:ext>
                </a:extLst>
              </a:blip>
              <a:srcRect l="5333" t="37445" r="7803" b="38333"/>
              <a:stretch/>
            </p:blipFill>
            <p:spPr>
              <a:xfrm>
                <a:off x="1849120" y="1477790"/>
                <a:ext cx="5295218" cy="1107440"/>
              </a:xfrm>
              <a:prstGeom prst="rect">
                <a:avLst/>
              </a:prstGeom>
            </p:spPr>
          </p:pic>
        </p:grpSp>
        <p:sp>
          <p:nvSpPr>
            <p:cNvPr id="10" name="テキスト ボックス 9">
              <a:extLst>
                <a:ext uri="{FF2B5EF4-FFF2-40B4-BE49-F238E27FC236}">
                  <a16:creationId xmlns:a16="http://schemas.microsoft.com/office/drawing/2014/main" id="{DFEDCFD2-4EEB-43CB-8A8F-44D23A4A0A44}"/>
                </a:ext>
              </a:extLst>
            </p:cNvPr>
            <p:cNvSpPr txBox="1"/>
            <p:nvPr/>
          </p:nvSpPr>
          <p:spPr>
            <a:xfrm>
              <a:off x="3759200" y="147779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original</a:t>
              </a:r>
              <a:endParaRPr kumimoji="1" lang="ja-JP" altLang="en-US" dirty="0">
                <a:solidFill>
                  <a:schemeClr val="bg1">
                    <a:lumMod val="95000"/>
                    <a:lumOff val="5000"/>
                  </a:schemeClr>
                </a:solidFill>
              </a:endParaRPr>
            </a:p>
          </p:txBody>
        </p:sp>
        <p:sp>
          <p:nvSpPr>
            <p:cNvPr id="11" name="テキスト ボックス 10">
              <a:extLst>
                <a:ext uri="{FF2B5EF4-FFF2-40B4-BE49-F238E27FC236}">
                  <a16:creationId xmlns:a16="http://schemas.microsoft.com/office/drawing/2014/main" id="{886454DF-C7EA-408A-B6F3-6BA85FA06147}"/>
                </a:ext>
              </a:extLst>
            </p:cNvPr>
            <p:cNvSpPr txBox="1"/>
            <p:nvPr/>
          </p:nvSpPr>
          <p:spPr>
            <a:xfrm>
              <a:off x="3759200" y="258523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augmented</a:t>
              </a:r>
              <a:endParaRPr kumimoji="1" lang="ja-JP" altLang="en-US" dirty="0">
                <a:solidFill>
                  <a:schemeClr val="bg1">
                    <a:lumMod val="95000"/>
                    <a:lumOff val="5000"/>
                  </a:schemeClr>
                </a:solidFill>
              </a:endParaRPr>
            </a:p>
          </p:txBody>
        </p:sp>
      </p:grpSp>
    </p:spTree>
    <p:extLst>
      <p:ext uri="{BB962C8B-B14F-4D97-AF65-F5344CB8AC3E}">
        <p14:creationId xmlns:p14="http://schemas.microsoft.com/office/powerpoint/2010/main" val="3572274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46988-0540-4269-AC92-CA8D662865D0}"/>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4AF23FB-E15D-4834-872E-BB146BFD66CD}"/>
              </a:ext>
            </a:extLst>
          </p:cNvPr>
          <p:cNvSpPr>
            <a:spLocks noGrp="1"/>
          </p:cNvSpPr>
          <p:nvPr>
            <p:ph type="sldNum" sz="quarter" idx="12"/>
          </p:nvPr>
        </p:nvSpPr>
        <p:spPr/>
        <p:txBody>
          <a:bodyPr/>
          <a:lstStyle/>
          <a:p>
            <a:fld id="{84E5AB44-6C43-4864-84E5-D75B94A07FCF}" type="slidenum">
              <a:rPr kumimoji="1" lang="ja-JP" altLang="en-US" smtClean="0"/>
              <a:pPr/>
              <a:t>59</a:t>
            </a:fld>
            <a:endParaRPr kumimoji="1" lang="ja-JP" altLang="en-US" dirty="0"/>
          </a:p>
        </p:txBody>
      </p:sp>
      <p:pic>
        <p:nvPicPr>
          <p:cNvPr id="6" name="図 5" descr="ダイアグラム&#10;&#10;自動的に生成された説明">
            <a:extLst>
              <a:ext uri="{FF2B5EF4-FFF2-40B4-BE49-F238E27FC236}">
                <a16:creationId xmlns:a16="http://schemas.microsoft.com/office/drawing/2014/main" id="{E0BA05D5-4AD0-4506-B5F3-285946D7E606}"/>
              </a:ext>
            </a:extLst>
          </p:cNvPr>
          <p:cNvPicPr>
            <a:picLocks noChangeAspect="1"/>
          </p:cNvPicPr>
          <p:nvPr/>
        </p:nvPicPr>
        <p:blipFill rotWithShape="1">
          <a:blip r:embed="rId2">
            <a:extLst>
              <a:ext uri="{28A0092B-C50C-407E-A947-70E740481C1C}">
                <a14:useLocalDpi xmlns:a14="http://schemas.microsoft.com/office/drawing/2010/main" val="0"/>
              </a:ext>
            </a:extLst>
          </a:blip>
          <a:srcRect l="8904" r="8950" b="32909"/>
          <a:stretch/>
        </p:blipFill>
        <p:spPr>
          <a:xfrm>
            <a:off x="814180" y="768139"/>
            <a:ext cx="7511473" cy="3570397"/>
          </a:xfrm>
          <a:prstGeom prst="rect">
            <a:avLst/>
          </a:prstGeom>
        </p:spPr>
      </p:pic>
    </p:spTree>
    <p:extLst>
      <p:ext uri="{BB962C8B-B14F-4D97-AF65-F5344CB8AC3E}">
        <p14:creationId xmlns:p14="http://schemas.microsoft.com/office/powerpoint/2010/main" val="4244403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動画</a:t>
            </a:r>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4946805" y="2075607"/>
            <a:ext cx="3955002" cy="2677656"/>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連番の画像</a:t>
            </a:r>
            <a:endParaRPr kumimoji="1" lang="en-US" altLang="ja-JP" sz="2100" dirty="0"/>
          </a:p>
          <a:p>
            <a:endParaRPr kumimoji="1" lang="en-US" altLang="ja-JP" sz="2100" dirty="0"/>
          </a:p>
          <a:p>
            <a:r>
              <a:rPr kumimoji="1" lang="en-US" altLang="ja-JP" sz="2100" dirty="0"/>
              <a:t>[</a:t>
            </a:r>
            <a:r>
              <a:rPr kumimoji="1" lang="ja-JP" altLang="en-US" sz="2100" dirty="0"/>
              <a:t>音声</a:t>
            </a:r>
            <a:r>
              <a:rPr kumimoji="1" lang="en-US" altLang="ja-JP" sz="2100" dirty="0"/>
              <a:t>]</a:t>
            </a:r>
          </a:p>
          <a:p>
            <a:r>
              <a:rPr kumimoji="1" lang="ja-JP" altLang="en-US" sz="2100" dirty="0"/>
              <a:t>環境音</a:t>
            </a:r>
            <a:r>
              <a:rPr kumimoji="1" lang="en-US" altLang="ja-JP" sz="2100" dirty="0"/>
              <a:t>, </a:t>
            </a:r>
            <a:r>
              <a:rPr kumimoji="1" lang="ja-JP" altLang="en-US" sz="2100" dirty="0"/>
              <a:t>人工音</a:t>
            </a:r>
            <a:r>
              <a:rPr kumimoji="1" lang="en-US" altLang="ja-JP" sz="2100" dirty="0"/>
              <a:t>, </a:t>
            </a:r>
            <a:r>
              <a:rPr kumimoji="1" lang="ja-JP" altLang="en-US" sz="2100" dirty="0"/>
              <a:t>声</a:t>
            </a:r>
            <a:endParaRPr kumimoji="1" lang="en-US" altLang="ja-JP" sz="2100" dirty="0"/>
          </a:p>
          <a:p>
            <a:endParaRPr kumimoji="1" lang="en-US" altLang="ja-JP" sz="2100" dirty="0"/>
          </a:p>
          <a:p>
            <a:r>
              <a:rPr kumimoji="1" lang="en-US" altLang="ja-JP" sz="2100" dirty="0"/>
              <a:t>[</a:t>
            </a:r>
            <a:r>
              <a:rPr kumimoji="1" lang="ja-JP" altLang="en-US" sz="2100" dirty="0"/>
              <a:t>自然言語</a:t>
            </a:r>
            <a:r>
              <a:rPr kumimoji="1" lang="en-US" altLang="ja-JP" sz="2100" dirty="0"/>
              <a:t>]</a:t>
            </a:r>
          </a:p>
          <a:p>
            <a:r>
              <a:rPr kumimoji="1" lang="ja-JP" altLang="en-US" sz="2100" dirty="0"/>
              <a:t>字幕</a:t>
            </a:r>
            <a:r>
              <a:rPr kumimoji="1" lang="en-US" altLang="ja-JP" sz="2100" dirty="0"/>
              <a:t>, </a:t>
            </a:r>
            <a:r>
              <a:rPr kumimoji="1" lang="ja-JP" altLang="en-US" sz="2100" dirty="0"/>
              <a:t>画像内の文字</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id="{933F379B-0B34-40D7-8012-E38676BA5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118" y="2773717"/>
            <a:ext cx="1254867" cy="1310566"/>
          </a:xfrm>
          <a:prstGeom prst="rect">
            <a:avLst/>
          </a:prstGeom>
        </p:spPr>
      </p:pic>
    </p:spTree>
    <p:extLst>
      <p:ext uri="{BB962C8B-B14F-4D97-AF65-F5344CB8AC3E}">
        <p14:creationId xmlns:p14="http://schemas.microsoft.com/office/powerpoint/2010/main" val="341433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91196" y="1307388"/>
            <a:ext cx="1435395" cy="523220"/>
          </a:xfrm>
          <a:prstGeom prst="rect">
            <a:avLst/>
          </a:prstGeom>
          <a:noFill/>
        </p:spPr>
        <p:txBody>
          <a:bodyPr wrap="square" rtlCol="0">
            <a:spAutoFit/>
          </a:bodyPr>
          <a:lstStyle/>
          <a:p>
            <a:r>
              <a:rPr kumimoji="1" lang="en-US" altLang="ja-JP" sz="2800" dirty="0" err="1"/>
              <a:t>ResNet</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217788" cy="707886"/>
          </a:xfrm>
          <a:prstGeom prst="rect">
            <a:avLst/>
          </a:prstGeom>
          <a:noFill/>
        </p:spPr>
        <p:txBody>
          <a:bodyPr wrap="square" rtlCol="0">
            <a:spAutoFit/>
          </a:bodyPr>
          <a:lstStyle/>
          <a:p>
            <a:pPr algn="ctr"/>
            <a:r>
              <a:rPr kumimoji="1" lang="en-US" altLang="ja-JP" sz="2800" dirty="0" err="1"/>
              <a:t>ResNet</a:t>
            </a:r>
            <a:endParaRPr kumimoji="1" lang="en-US" altLang="ja-JP" sz="2800" dirty="0"/>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5" name="グループ化 4">
            <a:extLst>
              <a:ext uri="{FF2B5EF4-FFF2-40B4-BE49-F238E27FC236}">
                <a16:creationId xmlns:a16="http://schemas.microsoft.com/office/drawing/2014/main" id="{7F96AA69-2D24-413F-B023-02B8EDC84CE7}"/>
              </a:ext>
            </a:extLst>
          </p:cNvPr>
          <p:cNvGrpSpPr/>
          <p:nvPr/>
        </p:nvGrpSpPr>
        <p:grpSpPr>
          <a:xfrm>
            <a:off x="2071218" y="1041476"/>
            <a:ext cx="6364836" cy="4775048"/>
            <a:chOff x="2359317" y="1042008"/>
            <a:chExt cx="6364836" cy="4775048"/>
          </a:xfrm>
        </p:grpSpPr>
        <p:pic>
          <p:nvPicPr>
            <p:cNvPr id="10" name="図 9" descr="グラフ&#10;&#10;自動的に生成された説明">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317" y="1307388"/>
              <a:ext cx="3182418" cy="2121612"/>
            </a:xfrm>
            <a:prstGeom prst="rect">
              <a:avLst/>
            </a:prstGeom>
          </p:spPr>
        </p:pic>
        <p:pic>
          <p:nvPicPr>
            <p:cNvPr id="12" name="図 11" descr="グラフ&#10;&#10;自動的に生成された説明">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735" y="1307388"/>
              <a:ext cx="3182418" cy="2121612"/>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59317" y="3694380"/>
              <a:ext cx="3171065"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695445"/>
              <a:ext cx="3182418" cy="2121611"/>
            </a:xfrm>
            <a:prstGeom prst="rect">
              <a:avLst/>
            </a:prstGeom>
          </p:spPr>
        </p:pic>
        <p:sp>
          <p:nvSpPr>
            <p:cNvPr id="3" name="正方形/長方形 2">
              <a:extLst>
                <a:ext uri="{FF2B5EF4-FFF2-40B4-BE49-F238E27FC236}">
                  <a16:creationId xmlns:a16="http://schemas.microsoft.com/office/drawing/2014/main" id="{6ADF58C7-B71E-4219-AF73-966B11983C0B}"/>
                </a:ext>
              </a:extLst>
            </p:cNvPr>
            <p:cNvSpPr/>
            <p:nvPr/>
          </p:nvSpPr>
          <p:spPr>
            <a:xfrm>
              <a:off x="2359318" y="1042008"/>
              <a:ext cx="6364835" cy="2653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endParaRPr kumimoji="1" lang="ja-JP" altLang="en-US" sz="1400" dirty="0">
                <a:solidFill>
                  <a:schemeClr val="bg1"/>
                </a:solidFill>
              </a:endParaRPr>
            </a:p>
          </p:txBody>
        </p:sp>
        <p:sp>
          <p:nvSpPr>
            <p:cNvPr id="13" name="正方形/長方形 12">
              <a:extLst>
                <a:ext uri="{FF2B5EF4-FFF2-40B4-BE49-F238E27FC236}">
                  <a16:creationId xmlns:a16="http://schemas.microsoft.com/office/drawing/2014/main" id="{D5C853C2-9CC8-4442-B789-64827C036168}"/>
                </a:ext>
              </a:extLst>
            </p:cNvPr>
            <p:cNvSpPr/>
            <p:nvPr/>
          </p:nvSpPr>
          <p:spPr>
            <a:xfrm>
              <a:off x="2359317" y="3399477"/>
              <a:ext cx="6364835" cy="318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p>
            <a:p>
              <a:pPr algn="ctr"/>
              <a:r>
                <a:rPr kumimoji="1" lang="en-US" altLang="ja-JP" sz="800" dirty="0">
                  <a:solidFill>
                    <a:schemeClr val="bg1"/>
                  </a:solidFill>
                </a:rPr>
                <a:t>(</a:t>
              </a:r>
              <a:r>
                <a:rPr kumimoji="1" lang="en-US" altLang="ja-JP" sz="800" dirty="0" err="1">
                  <a:solidFill>
                    <a:schemeClr val="bg1"/>
                  </a:solidFill>
                </a:rPr>
                <a:t>SpecAugment</a:t>
              </a:r>
              <a:r>
                <a:rPr kumimoji="1" lang="en-US" altLang="ja-JP" sz="800" dirty="0">
                  <a:solidFill>
                    <a:schemeClr val="bg1"/>
                  </a:solidFill>
                </a:rPr>
                <a:t>)</a:t>
              </a:r>
              <a:endParaRPr kumimoji="1" lang="ja-JP" altLang="en-US" sz="800" dirty="0">
                <a:solidFill>
                  <a:schemeClr val="bg1"/>
                </a:solidFill>
              </a:endParaRPr>
            </a:p>
          </p:txBody>
        </p:sp>
      </p:grpSp>
    </p:spTree>
    <p:extLst>
      <p:ext uri="{BB962C8B-B14F-4D97-AF65-F5344CB8AC3E}">
        <p14:creationId xmlns:p14="http://schemas.microsoft.com/office/powerpoint/2010/main" val="1368700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grpSp>
        <p:nvGrpSpPr>
          <p:cNvPr id="2" name="グループ化 1">
            <a:extLst>
              <a:ext uri="{FF2B5EF4-FFF2-40B4-BE49-F238E27FC236}">
                <a16:creationId xmlns:a16="http://schemas.microsoft.com/office/drawing/2014/main" id="{7AB6E9AB-F4A8-4AD8-B1CC-3E44EFDADDEB}"/>
              </a:ext>
            </a:extLst>
          </p:cNvPr>
          <p:cNvGrpSpPr/>
          <p:nvPr/>
        </p:nvGrpSpPr>
        <p:grpSpPr>
          <a:xfrm>
            <a:off x="1121875" y="1765005"/>
            <a:ext cx="6418260" cy="2196039"/>
            <a:chOff x="1121875" y="1765005"/>
            <a:chExt cx="6418260" cy="2196039"/>
          </a:xfrm>
        </p:grpSpPr>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076" y="1765005"/>
              <a:ext cx="3294059" cy="2196039"/>
            </a:xfrm>
            <a:prstGeom prst="rect">
              <a:avLst/>
            </a:prstGeom>
          </p:spPr>
        </p:pic>
      </p:grpSp>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4246075" y="4165308"/>
            <a:ext cx="3294060" cy="2757838"/>
          </a:xfrm>
          <a:prstGeom prst="rect">
            <a:avLst/>
          </a:prstGeom>
        </p:spPr>
      </p:pic>
    </p:spTree>
    <p:extLst>
      <p:ext uri="{BB962C8B-B14F-4D97-AF65-F5344CB8AC3E}">
        <p14:creationId xmlns:p14="http://schemas.microsoft.com/office/powerpoint/2010/main" val="465090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32062" y="1307388"/>
            <a:ext cx="1553663" cy="523220"/>
          </a:xfrm>
          <a:prstGeom prst="rect">
            <a:avLst/>
          </a:prstGeom>
          <a:noFill/>
        </p:spPr>
        <p:txBody>
          <a:bodyPr wrap="square" rtlCol="0">
            <a:spAutoFit/>
          </a:bodyPr>
          <a:lstStyle/>
          <a:p>
            <a:pPr algn="ctr"/>
            <a:r>
              <a:rPr kumimoji="1" lang="en-US" altLang="ja-JP" sz="2800" dirty="0"/>
              <a:t>VGG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VGG</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269798" y="2646142"/>
            <a:ext cx="3624506" cy="3105345"/>
            <a:chOff x="597471" y="2647949"/>
            <a:chExt cx="3624506"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1" y="2647949"/>
              <a:ext cx="3624506" cy="3105345"/>
              <a:chOff x="2217787" y="1377474"/>
              <a:chExt cx="4788992"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787" y="1377474"/>
                <a:ext cx="4788991"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43050" y="2714625"/>
              <a:ext cx="847725" cy="8286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8" y="2646142"/>
            <a:ext cx="3624500" cy="3105340"/>
            <a:chOff x="4922025" y="2647954"/>
            <a:chExt cx="3624500" cy="3105340"/>
          </a:xfrm>
        </p:grpSpPr>
        <p:pic>
          <p:nvPicPr>
            <p:cNvPr id="7" name="図 6" descr="グラフ&#10;&#10;自動的に生成された説明">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025" y="2647954"/>
              <a:ext cx="3624500"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00064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C82F0F-B627-48F5-AE3A-47F57A9F46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075872E-EFBD-41BE-A682-35BBE96D584E}"/>
              </a:ext>
            </a:extLst>
          </p:cNvPr>
          <p:cNvSpPr>
            <a:spLocks noGrp="1"/>
          </p:cNvSpPr>
          <p:nvPr>
            <p:ph idx="1"/>
          </p:nvPr>
        </p:nvSpPr>
        <p:spPr/>
        <p:txBody>
          <a:bodyPr/>
          <a:lstStyle/>
          <a:p>
            <a:r>
              <a:rPr lang="ja-JP" altLang="en-US" dirty="0"/>
              <a:t>キャプションの実験　カット</a:t>
            </a:r>
            <a:endParaRPr lang="en-US" altLang="ja-JP" dirty="0"/>
          </a:p>
          <a:p>
            <a:r>
              <a:rPr kumimoji="1" lang="ja-JP" altLang="en-US" dirty="0"/>
              <a:t>先行研究の説明　時間が長くなるようなら　短く </a:t>
            </a:r>
            <a:r>
              <a:rPr kumimoji="1" lang="en-US" altLang="ja-JP" dirty="0"/>
              <a:t>(</a:t>
            </a:r>
            <a:r>
              <a:rPr kumimoji="1" lang="ja-JP" altLang="en-US" dirty="0"/>
              <a:t>入出力</a:t>
            </a:r>
            <a:r>
              <a:rPr kumimoji="1" lang="en-US" altLang="ja-JP" dirty="0"/>
              <a:t>)</a:t>
            </a:r>
          </a:p>
          <a:p>
            <a:r>
              <a:rPr lang="ja-JP" altLang="en-US" dirty="0"/>
              <a:t>↑説明しろと言われたら説明する</a:t>
            </a:r>
            <a:endParaRPr kumimoji="1" lang="en-US" altLang="ja-JP" dirty="0"/>
          </a:p>
          <a:p>
            <a:r>
              <a:rPr lang="ja-JP" altLang="en-US" dirty="0"/>
              <a:t>生成したいけどまだ遠いから、今回は分類タスクやるよ</a:t>
            </a:r>
            <a:endParaRPr lang="en-US" altLang="ja-JP" dirty="0"/>
          </a:p>
          <a:p>
            <a:r>
              <a:rPr kumimoji="1" lang="ja-JP" altLang="en-US" dirty="0"/>
              <a:t>分類タスクが上手くいくと、生成タスクにどう役に立つのか</a:t>
            </a:r>
          </a:p>
        </p:txBody>
      </p:sp>
      <p:sp>
        <p:nvSpPr>
          <p:cNvPr id="4" name="スライド番号プレースホルダー 3">
            <a:extLst>
              <a:ext uri="{FF2B5EF4-FFF2-40B4-BE49-F238E27FC236}">
                <a16:creationId xmlns:a16="http://schemas.microsoft.com/office/drawing/2014/main" id="{C0760B7C-343D-4A3C-8D36-044BE56C4375}"/>
              </a:ext>
            </a:extLst>
          </p:cNvPr>
          <p:cNvSpPr>
            <a:spLocks noGrp="1"/>
          </p:cNvSpPr>
          <p:nvPr>
            <p:ph type="sldNum" sz="quarter" idx="12"/>
          </p:nvPr>
        </p:nvSpPr>
        <p:spPr/>
        <p:txBody>
          <a:bodyPr/>
          <a:lstStyle/>
          <a:p>
            <a:fld id="{84E5AB44-6C43-4864-84E5-D75B94A07FCF}" type="slidenum">
              <a:rPr kumimoji="1" lang="ja-JP" altLang="en-US" smtClean="0"/>
              <a:pPr/>
              <a:t>63</a:t>
            </a:fld>
            <a:endParaRPr kumimoji="1" lang="ja-JP" altLang="en-US" dirty="0"/>
          </a:p>
        </p:txBody>
      </p:sp>
    </p:spTree>
    <p:extLst>
      <p:ext uri="{BB962C8B-B14F-4D97-AF65-F5344CB8AC3E}">
        <p14:creationId xmlns:p14="http://schemas.microsoft.com/office/powerpoint/2010/main" val="54154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dirty="0"/>
              <a:t>動画に関連する生成タスク</a:t>
            </a:r>
            <a:endParaRPr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677275"/>
            <a:ext cx="7429499" cy="5180726"/>
          </a:xfrm>
        </p:spPr>
        <p:txBody>
          <a:bodyPr anchor="t">
            <a:normAutofit/>
          </a:bodyPr>
          <a:lstStyle/>
          <a:p>
            <a:pPr marL="0" indent="0">
              <a:buNone/>
            </a:pPr>
            <a:r>
              <a:rPr lang="ja-JP" altLang="en-US" sz="3000" cap="none" dirty="0">
                <a:solidFill>
                  <a:schemeClr val="tx1">
                    <a:lumMod val="95000"/>
                  </a:schemeClr>
                </a:solidFill>
              </a:rPr>
              <a:t>・自動着色</a:t>
            </a: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r>
              <a:rPr lang="ja-JP" altLang="en-US" sz="3000" cap="none" dirty="0">
                <a:solidFill>
                  <a:schemeClr val="tx1">
                    <a:lumMod val="95000"/>
                  </a:schemeClr>
                </a:solidFill>
              </a:rPr>
              <a:t>・音声の自動生成</a:t>
            </a: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r>
              <a:rPr lang="ja-JP" altLang="en-US" sz="3000" cap="none" dirty="0">
                <a:solidFill>
                  <a:schemeClr val="tx1">
                    <a:lumMod val="95000"/>
                  </a:schemeClr>
                </a:solidFill>
              </a:rPr>
              <a:t>・フレーム補間</a:t>
            </a:r>
            <a:endParaRPr lang="en-US" altLang="ja-JP" sz="3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dirty="0"/>
          </a:p>
        </p:txBody>
      </p:sp>
      <p:pic>
        <p:nvPicPr>
          <p:cNvPr id="6" name="図 5" descr="挿絵 が含まれている画像&#10;&#10;自動的に生成された説明">
            <a:extLst>
              <a:ext uri="{FF2B5EF4-FFF2-40B4-BE49-F238E27FC236}">
                <a16:creationId xmlns:a16="http://schemas.microsoft.com/office/drawing/2014/main" id="{7D62709D-354B-4507-8C13-14EE7DBB64CF}"/>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999662" y="2167270"/>
            <a:ext cx="1892595" cy="1261730"/>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24160272-7855-46BF-9F0F-46FE708A2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43" y="2167270"/>
            <a:ext cx="1892595" cy="1261730"/>
          </a:xfrm>
          <a:prstGeom prst="rect">
            <a:avLst/>
          </a:prstGeom>
        </p:spPr>
      </p:pic>
      <p:pic>
        <p:nvPicPr>
          <p:cNvPr id="10" name="図 9" descr="挿絵, 猫 が含まれている画像&#10;&#10;自動的に生成された説明">
            <a:extLst>
              <a:ext uri="{FF2B5EF4-FFF2-40B4-BE49-F238E27FC236}">
                <a16:creationId xmlns:a16="http://schemas.microsoft.com/office/drawing/2014/main" id="{2DAA222D-67AA-4D04-A67E-F7E075B22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661" y="3927768"/>
            <a:ext cx="1892595" cy="1261730"/>
          </a:xfrm>
          <a:prstGeom prst="rect">
            <a:avLst/>
          </a:prstGeom>
        </p:spPr>
      </p:pic>
      <p:sp>
        <p:nvSpPr>
          <p:cNvPr id="11" name="矢印: 右 10">
            <a:extLst>
              <a:ext uri="{FF2B5EF4-FFF2-40B4-BE49-F238E27FC236}">
                <a16:creationId xmlns:a16="http://schemas.microsoft.com/office/drawing/2014/main" id="{AA6B8FDE-EDD7-47B1-9B1E-B0C4843AE6E7}"/>
              </a:ext>
            </a:extLst>
          </p:cNvPr>
          <p:cNvSpPr/>
          <p:nvPr/>
        </p:nvSpPr>
        <p:spPr>
          <a:xfrm>
            <a:off x="4310693" y="2576924"/>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9B2576C-07DB-4DCB-B327-8DE9139E8353}"/>
              </a:ext>
            </a:extLst>
          </p:cNvPr>
          <p:cNvSpPr/>
          <p:nvPr/>
        </p:nvSpPr>
        <p:spPr>
          <a:xfrm>
            <a:off x="4310693" y="4337422"/>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挿絵, 猫 が含まれている画像&#10;&#10;自動的に生成された説明">
            <a:extLst>
              <a:ext uri="{FF2B5EF4-FFF2-40B4-BE49-F238E27FC236}">
                <a16:creationId xmlns:a16="http://schemas.microsoft.com/office/drawing/2014/main" id="{7A1E3EFA-5C36-436B-BF14-2D463E341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9364" y="3946298"/>
            <a:ext cx="1892595" cy="1261730"/>
          </a:xfrm>
          <a:prstGeom prst="rect">
            <a:avLst/>
          </a:prstGeom>
        </p:spPr>
      </p:pic>
      <p:pic>
        <p:nvPicPr>
          <p:cNvPr id="14" name="図 13">
            <a:extLst>
              <a:ext uri="{FF2B5EF4-FFF2-40B4-BE49-F238E27FC236}">
                <a16:creationId xmlns:a16="http://schemas.microsoft.com/office/drawing/2014/main" id="{FD39A0A4-2100-496A-8E4D-9D79D61E0964}"/>
              </a:ext>
            </a:extLst>
          </p:cNvPr>
          <p:cNvPicPr>
            <a:picLocks noChangeAspect="1"/>
          </p:cNvPicPr>
          <p:nvPr/>
        </p:nvPicPr>
        <p:blipFill>
          <a:blip r:embed="rId5"/>
          <a:stretch>
            <a:fillRect/>
          </a:stretch>
        </p:blipFill>
        <p:spPr>
          <a:xfrm>
            <a:off x="2295991" y="5111740"/>
            <a:ext cx="1299933" cy="617350"/>
          </a:xfrm>
          <a:prstGeom prst="rect">
            <a:avLst/>
          </a:prstGeom>
        </p:spPr>
      </p:pic>
      <p:pic>
        <p:nvPicPr>
          <p:cNvPr id="15" name="図 14">
            <a:extLst>
              <a:ext uri="{FF2B5EF4-FFF2-40B4-BE49-F238E27FC236}">
                <a16:creationId xmlns:a16="http://schemas.microsoft.com/office/drawing/2014/main" id="{A2501890-47DB-4D89-9A63-3016AA076AC0}"/>
              </a:ext>
            </a:extLst>
          </p:cNvPr>
          <p:cNvPicPr>
            <a:picLocks noChangeAspect="1"/>
          </p:cNvPicPr>
          <p:nvPr/>
        </p:nvPicPr>
        <p:blipFill>
          <a:blip r:embed="rId5"/>
          <a:stretch>
            <a:fillRect/>
          </a:stretch>
        </p:blipFill>
        <p:spPr>
          <a:xfrm>
            <a:off x="5545694" y="5111740"/>
            <a:ext cx="1299933" cy="617350"/>
          </a:xfrm>
          <a:prstGeom prst="rect">
            <a:avLst/>
          </a:prstGeom>
        </p:spPr>
      </p:pic>
      <p:sp>
        <p:nvSpPr>
          <p:cNvPr id="16" name="正方形/長方形 15">
            <a:extLst>
              <a:ext uri="{FF2B5EF4-FFF2-40B4-BE49-F238E27FC236}">
                <a16:creationId xmlns:a16="http://schemas.microsoft.com/office/drawing/2014/main" id="{9F28B963-3868-4112-857D-8346648DD340}"/>
              </a:ext>
            </a:extLst>
          </p:cNvPr>
          <p:cNvSpPr/>
          <p:nvPr/>
        </p:nvSpPr>
        <p:spPr>
          <a:xfrm>
            <a:off x="2295991" y="5111740"/>
            <a:ext cx="1302316" cy="617350"/>
          </a:xfrm>
          <a:prstGeom prst="rect">
            <a:avLst/>
          </a:prstGeom>
          <a:solidFill>
            <a:schemeClr val="bg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グラフィックス 17" descr="バッジ: バツ 単色塗りつぶし">
            <a:extLst>
              <a:ext uri="{FF2B5EF4-FFF2-40B4-BE49-F238E27FC236}">
                <a16:creationId xmlns:a16="http://schemas.microsoft.com/office/drawing/2014/main" id="{EF43DBF1-B768-48D8-90FA-E3382551AC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88757" y="4963215"/>
            <a:ext cx="914400" cy="914400"/>
          </a:xfrm>
          <a:prstGeom prst="rect">
            <a:avLst/>
          </a:prstGeom>
        </p:spPr>
      </p:pic>
    </p:spTree>
    <p:extLst>
      <p:ext uri="{BB962C8B-B14F-4D97-AF65-F5344CB8AC3E}">
        <p14:creationId xmlns:p14="http://schemas.microsoft.com/office/powerpoint/2010/main" val="132447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dirty="0"/>
              <a:t>動画に関連する生成タスク</a:t>
            </a:r>
            <a:endParaRPr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677275"/>
            <a:ext cx="7429499" cy="5180726"/>
          </a:xfrm>
        </p:spPr>
        <p:txBody>
          <a:bodyPr anchor="t">
            <a:normAutofit/>
          </a:bodyPr>
          <a:lstStyle/>
          <a:p>
            <a:pPr marL="0" indent="0">
              <a:buNone/>
            </a:pPr>
            <a:r>
              <a:rPr lang="ja-JP" altLang="en-US" sz="3000" cap="none" dirty="0">
                <a:solidFill>
                  <a:schemeClr val="tx1">
                    <a:lumMod val="95000"/>
                  </a:schemeClr>
                </a:solidFill>
              </a:rPr>
              <a:t>・自動着色</a:t>
            </a: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r>
              <a:rPr lang="ja-JP" altLang="en-US" sz="3000" cap="none" dirty="0">
                <a:solidFill>
                  <a:schemeClr val="tx1">
                    <a:lumMod val="95000"/>
                  </a:schemeClr>
                </a:solidFill>
              </a:rPr>
              <a:t>・</a:t>
            </a:r>
            <a:r>
              <a:rPr lang="ja-JP" altLang="en-US" sz="3000" cap="none" dirty="0">
                <a:solidFill>
                  <a:srgbClr val="F4B54B"/>
                </a:solidFill>
              </a:rPr>
              <a:t>音声の自動生成</a:t>
            </a:r>
            <a:endParaRPr lang="en-US" altLang="ja-JP" sz="3000" cap="none" dirty="0">
              <a:solidFill>
                <a:srgbClr val="F4B54B"/>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r>
              <a:rPr lang="ja-JP" altLang="en-US" sz="3000" cap="none" dirty="0">
                <a:solidFill>
                  <a:schemeClr val="tx1">
                    <a:lumMod val="95000"/>
                  </a:schemeClr>
                </a:solidFill>
              </a:rPr>
              <a:t>・フレーム補間</a:t>
            </a:r>
            <a:endParaRPr lang="en-US" altLang="ja-JP" sz="3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pic>
        <p:nvPicPr>
          <p:cNvPr id="6" name="図 5" descr="挿絵 が含まれている画像&#10;&#10;自動的に生成された説明">
            <a:extLst>
              <a:ext uri="{FF2B5EF4-FFF2-40B4-BE49-F238E27FC236}">
                <a16:creationId xmlns:a16="http://schemas.microsoft.com/office/drawing/2014/main" id="{7D62709D-354B-4507-8C13-14EE7DBB64CF}"/>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999662" y="2167270"/>
            <a:ext cx="1892595" cy="1261730"/>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24160272-7855-46BF-9F0F-46FE708A2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43" y="2167270"/>
            <a:ext cx="1892595" cy="1261730"/>
          </a:xfrm>
          <a:prstGeom prst="rect">
            <a:avLst/>
          </a:prstGeom>
        </p:spPr>
      </p:pic>
      <p:pic>
        <p:nvPicPr>
          <p:cNvPr id="10" name="図 9" descr="挿絵, 猫 が含まれている画像&#10;&#10;自動的に生成された説明">
            <a:extLst>
              <a:ext uri="{FF2B5EF4-FFF2-40B4-BE49-F238E27FC236}">
                <a16:creationId xmlns:a16="http://schemas.microsoft.com/office/drawing/2014/main" id="{2DAA222D-67AA-4D04-A67E-F7E075B22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661" y="3927768"/>
            <a:ext cx="1892595" cy="1261730"/>
          </a:xfrm>
          <a:prstGeom prst="rect">
            <a:avLst/>
          </a:prstGeom>
        </p:spPr>
      </p:pic>
      <p:sp>
        <p:nvSpPr>
          <p:cNvPr id="11" name="矢印: 右 10">
            <a:extLst>
              <a:ext uri="{FF2B5EF4-FFF2-40B4-BE49-F238E27FC236}">
                <a16:creationId xmlns:a16="http://schemas.microsoft.com/office/drawing/2014/main" id="{AA6B8FDE-EDD7-47B1-9B1E-B0C4843AE6E7}"/>
              </a:ext>
            </a:extLst>
          </p:cNvPr>
          <p:cNvSpPr/>
          <p:nvPr/>
        </p:nvSpPr>
        <p:spPr>
          <a:xfrm>
            <a:off x="4310693" y="2576924"/>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9B2576C-07DB-4DCB-B327-8DE9139E8353}"/>
              </a:ext>
            </a:extLst>
          </p:cNvPr>
          <p:cNvSpPr/>
          <p:nvPr/>
        </p:nvSpPr>
        <p:spPr>
          <a:xfrm>
            <a:off x="4310693" y="4337422"/>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挿絵, 猫 が含まれている画像&#10;&#10;自動的に生成された説明">
            <a:extLst>
              <a:ext uri="{FF2B5EF4-FFF2-40B4-BE49-F238E27FC236}">
                <a16:creationId xmlns:a16="http://schemas.microsoft.com/office/drawing/2014/main" id="{7A1E3EFA-5C36-436B-BF14-2D463E341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9364" y="3946298"/>
            <a:ext cx="1892595" cy="1261730"/>
          </a:xfrm>
          <a:prstGeom prst="rect">
            <a:avLst/>
          </a:prstGeom>
        </p:spPr>
      </p:pic>
      <p:pic>
        <p:nvPicPr>
          <p:cNvPr id="14" name="図 13">
            <a:extLst>
              <a:ext uri="{FF2B5EF4-FFF2-40B4-BE49-F238E27FC236}">
                <a16:creationId xmlns:a16="http://schemas.microsoft.com/office/drawing/2014/main" id="{FD39A0A4-2100-496A-8E4D-9D79D61E0964}"/>
              </a:ext>
            </a:extLst>
          </p:cNvPr>
          <p:cNvPicPr>
            <a:picLocks noChangeAspect="1"/>
          </p:cNvPicPr>
          <p:nvPr/>
        </p:nvPicPr>
        <p:blipFill>
          <a:blip r:embed="rId5"/>
          <a:stretch>
            <a:fillRect/>
          </a:stretch>
        </p:blipFill>
        <p:spPr>
          <a:xfrm>
            <a:off x="2295991" y="5111740"/>
            <a:ext cx="1299933" cy="617350"/>
          </a:xfrm>
          <a:prstGeom prst="rect">
            <a:avLst/>
          </a:prstGeom>
        </p:spPr>
      </p:pic>
      <p:pic>
        <p:nvPicPr>
          <p:cNvPr id="15" name="図 14">
            <a:extLst>
              <a:ext uri="{FF2B5EF4-FFF2-40B4-BE49-F238E27FC236}">
                <a16:creationId xmlns:a16="http://schemas.microsoft.com/office/drawing/2014/main" id="{A2501890-47DB-4D89-9A63-3016AA076AC0}"/>
              </a:ext>
            </a:extLst>
          </p:cNvPr>
          <p:cNvPicPr>
            <a:picLocks noChangeAspect="1"/>
          </p:cNvPicPr>
          <p:nvPr/>
        </p:nvPicPr>
        <p:blipFill>
          <a:blip r:embed="rId5"/>
          <a:stretch>
            <a:fillRect/>
          </a:stretch>
        </p:blipFill>
        <p:spPr>
          <a:xfrm>
            <a:off x="5545694" y="5111740"/>
            <a:ext cx="1299933" cy="617350"/>
          </a:xfrm>
          <a:prstGeom prst="rect">
            <a:avLst/>
          </a:prstGeom>
        </p:spPr>
      </p:pic>
      <p:sp>
        <p:nvSpPr>
          <p:cNvPr id="16" name="正方形/長方形 15">
            <a:extLst>
              <a:ext uri="{FF2B5EF4-FFF2-40B4-BE49-F238E27FC236}">
                <a16:creationId xmlns:a16="http://schemas.microsoft.com/office/drawing/2014/main" id="{9F28B963-3868-4112-857D-8346648DD340}"/>
              </a:ext>
            </a:extLst>
          </p:cNvPr>
          <p:cNvSpPr/>
          <p:nvPr/>
        </p:nvSpPr>
        <p:spPr>
          <a:xfrm>
            <a:off x="2295991" y="5111740"/>
            <a:ext cx="1302316" cy="617350"/>
          </a:xfrm>
          <a:prstGeom prst="rect">
            <a:avLst/>
          </a:prstGeom>
          <a:solidFill>
            <a:schemeClr val="bg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グラフィックス 17" descr="バッジ: バツ 単色塗りつぶし">
            <a:extLst>
              <a:ext uri="{FF2B5EF4-FFF2-40B4-BE49-F238E27FC236}">
                <a16:creationId xmlns:a16="http://schemas.microsoft.com/office/drawing/2014/main" id="{EF43DBF1-B768-48D8-90FA-E3382551AC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88757" y="4963215"/>
            <a:ext cx="914400" cy="914400"/>
          </a:xfrm>
          <a:prstGeom prst="rect">
            <a:avLst/>
          </a:prstGeom>
        </p:spPr>
      </p:pic>
    </p:spTree>
    <p:extLst>
      <p:ext uri="{BB962C8B-B14F-4D97-AF65-F5344CB8AC3E}">
        <p14:creationId xmlns:p14="http://schemas.microsoft.com/office/powerpoint/2010/main" val="3558231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関連研究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677275"/>
            <a:ext cx="7429499" cy="4500986"/>
          </a:xfrm>
        </p:spPr>
        <p:txBody>
          <a:bodyPr anchor="t">
            <a:normAutofit/>
          </a:bodyPr>
          <a:lstStyle/>
          <a:p>
            <a:pPr marL="0" indent="0">
              <a:buNone/>
            </a:pPr>
            <a:r>
              <a:rPr lang="en-US" altLang="ja-JP" sz="3000" dirty="0">
                <a:solidFill>
                  <a:schemeClr val="tx1">
                    <a:lumMod val="95000"/>
                  </a:schemeClr>
                </a:solidFill>
              </a:rPr>
              <a:t>[1] </a:t>
            </a:r>
            <a:r>
              <a:rPr lang="en-US" altLang="ja-JP" sz="3200" cap="none" dirty="0">
                <a:solidFill>
                  <a:schemeClr val="tx1">
                    <a:lumMod val="95000"/>
                  </a:schemeClr>
                </a:solidFill>
              </a:rPr>
              <a:t>Visual to Sound: </a:t>
            </a:r>
            <a:br>
              <a:rPr lang="en-US" altLang="ja-JP" sz="2400" cap="none" dirty="0">
                <a:solidFill>
                  <a:schemeClr val="tx1">
                    <a:lumMod val="95000"/>
                  </a:schemeClr>
                </a:solidFill>
              </a:rPr>
            </a:br>
            <a:r>
              <a:rPr lang="en-US" altLang="ja-JP" cap="none" dirty="0">
                <a:solidFill>
                  <a:schemeClr val="tx1">
                    <a:lumMod val="95000"/>
                  </a:schemeClr>
                </a:solidFill>
              </a:rPr>
              <a:t>         Generating Natural Sound for Videos in the Wild</a:t>
            </a:r>
            <a:endParaRPr lang="en-US" altLang="ja-JP" dirty="0">
              <a:solidFill>
                <a:schemeClr val="tx1">
                  <a:lumMod val="95000"/>
                </a:schemeClr>
              </a:solidFill>
            </a:endParaRPr>
          </a:p>
          <a:p>
            <a:pPr marL="0" indent="0" algn="r">
              <a:buNone/>
            </a:pPr>
            <a:r>
              <a:rPr lang="en-US" altLang="ja-JP" sz="1600" cap="none" dirty="0">
                <a:solidFill>
                  <a:schemeClr val="tx1">
                    <a:lumMod val="95000"/>
                  </a:schemeClr>
                </a:solidFill>
              </a:rPr>
              <a:t>[</a:t>
            </a:r>
            <a:r>
              <a:rPr lang="en-US" altLang="ja-JP" sz="1600" cap="none" dirty="0" err="1">
                <a:solidFill>
                  <a:schemeClr val="tx1">
                    <a:lumMod val="95000"/>
                  </a:schemeClr>
                </a:solidFill>
              </a:rPr>
              <a:t>Yipin</a:t>
            </a:r>
            <a:r>
              <a:rPr lang="en-US" altLang="ja-JP" sz="1600" cap="none" dirty="0">
                <a:solidFill>
                  <a:schemeClr val="tx1">
                    <a:lumMod val="95000"/>
                  </a:schemeClr>
                </a:solidFill>
              </a:rPr>
              <a:t> Zhou, </a:t>
            </a:r>
            <a:r>
              <a:rPr lang="en-US" altLang="ja-JP" sz="1600" cap="none" dirty="0" err="1">
                <a:solidFill>
                  <a:schemeClr val="tx1">
                    <a:lumMod val="95000"/>
                  </a:schemeClr>
                </a:solidFill>
              </a:rPr>
              <a:t>Zhaowen</a:t>
            </a:r>
            <a:r>
              <a:rPr lang="en-US" altLang="ja-JP" sz="1600" cap="none" dirty="0">
                <a:solidFill>
                  <a:schemeClr val="tx1">
                    <a:lumMod val="95000"/>
                  </a:schemeClr>
                </a:solidFill>
              </a:rPr>
              <a:t> Wang 2018]</a:t>
            </a:r>
          </a:p>
          <a:p>
            <a:pPr marL="0" indent="0">
              <a:buNone/>
            </a:pPr>
            <a:endParaRPr lang="en-US" altLang="ja-JP" sz="3000" cap="none" dirty="0">
              <a:solidFill>
                <a:schemeClr val="tx1">
                  <a:lumMod val="95000"/>
                </a:schemeClr>
              </a:solidFill>
            </a:endParaRPr>
          </a:p>
          <a:p>
            <a:pPr marL="0" indent="0">
              <a:buNone/>
            </a:pPr>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dirty="0"/>
          </a:p>
        </p:txBody>
      </p:sp>
      <p:pic>
        <p:nvPicPr>
          <p:cNvPr id="6" name="図 5">
            <a:extLst>
              <a:ext uri="{FF2B5EF4-FFF2-40B4-BE49-F238E27FC236}">
                <a16:creationId xmlns:a16="http://schemas.microsoft.com/office/drawing/2014/main" id="{51387F4A-7173-4D0F-B252-38F19D9BB961}"/>
              </a:ext>
            </a:extLst>
          </p:cNvPr>
          <p:cNvPicPr>
            <a:picLocks noChangeAspect="1"/>
          </p:cNvPicPr>
          <p:nvPr/>
        </p:nvPicPr>
        <p:blipFill>
          <a:blip r:embed="rId3"/>
          <a:stretch>
            <a:fillRect/>
          </a:stretch>
        </p:blipFill>
        <p:spPr>
          <a:xfrm>
            <a:off x="1157759" y="2963724"/>
            <a:ext cx="6826102" cy="3214537"/>
          </a:xfrm>
          <a:prstGeom prst="rect">
            <a:avLst/>
          </a:prstGeom>
        </p:spPr>
      </p:pic>
      <p:pic>
        <p:nvPicPr>
          <p:cNvPr id="7" name="図 6" descr="ダイアグラム&#10;&#10;自動的に生成された説明">
            <a:extLst>
              <a:ext uri="{FF2B5EF4-FFF2-40B4-BE49-F238E27FC236}">
                <a16:creationId xmlns:a16="http://schemas.microsoft.com/office/drawing/2014/main" id="{E2C831C0-5050-4FC3-A85C-F9ED7D5A5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759" y="2961905"/>
            <a:ext cx="3932401" cy="1272727"/>
          </a:xfrm>
          <a:prstGeom prst="rect">
            <a:avLst/>
          </a:prstGeom>
        </p:spPr>
      </p:pic>
      <p:sp>
        <p:nvSpPr>
          <p:cNvPr id="4" name="テキスト ボックス 3">
            <a:extLst>
              <a:ext uri="{FF2B5EF4-FFF2-40B4-BE49-F238E27FC236}">
                <a16:creationId xmlns:a16="http://schemas.microsoft.com/office/drawing/2014/main" id="{680D3441-9824-405A-B303-64AF88AE4A42}"/>
              </a:ext>
            </a:extLst>
          </p:cNvPr>
          <p:cNvSpPr txBox="1"/>
          <p:nvPr/>
        </p:nvSpPr>
        <p:spPr>
          <a:xfrm>
            <a:off x="5538952" y="693683"/>
            <a:ext cx="2606565" cy="707886"/>
          </a:xfrm>
          <a:prstGeom prst="rect">
            <a:avLst/>
          </a:prstGeom>
          <a:noFill/>
        </p:spPr>
        <p:txBody>
          <a:bodyPr wrap="square" rtlCol="0">
            <a:spAutoFit/>
          </a:bodyPr>
          <a:lstStyle/>
          <a:p>
            <a:r>
              <a:rPr kumimoji="1" lang="en-US" altLang="ja-JP" sz="800" dirty="0"/>
              <a:t>Y. Zhou, Z. Wang, C. Fang, T. Bui and T. L. Berg, "Visual to Sound: Generating Natural Sound for Videos in the Wild," 2018 IEEE/CVF Conference on Computer Vision and Pattern Recognition, 2018, pp. 3550-3558,doi:10.1109/CVPR.2018.00374.</a:t>
            </a:r>
            <a:endParaRPr kumimoji="1" lang="ja-JP" altLang="en-US" sz="800" dirty="0"/>
          </a:p>
        </p:txBody>
      </p:sp>
    </p:spTree>
    <p:extLst>
      <p:ext uri="{BB962C8B-B14F-4D97-AF65-F5344CB8AC3E}">
        <p14:creationId xmlns:p14="http://schemas.microsoft.com/office/powerpoint/2010/main" val="14930681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30840</TotalTime>
  <Words>4979</Words>
  <Application>Microsoft Office PowerPoint</Application>
  <PresentationFormat>画面に合わせる (4:3)</PresentationFormat>
  <Paragraphs>954</Paragraphs>
  <Slides>63</Slides>
  <Notes>57</Notes>
  <HiddenSlides>3</HiddenSlides>
  <MMClips>3</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63</vt:i4>
      </vt:variant>
    </vt:vector>
  </HeadingPairs>
  <TitlesOfParts>
    <vt:vector size="74" baseType="lpstr">
      <vt:lpstr>-apple-system</vt:lpstr>
      <vt:lpstr>avenir</vt:lpstr>
      <vt:lpstr>BIZ UDP明朝 Medium</vt:lpstr>
      <vt:lpstr>Lato</vt:lpstr>
      <vt:lpstr>YakuHanJPs</vt:lpstr>
      <vt:lpstr>游ゴシック</vt:lpstr>
      <vt:lpstr>Arial</vt:lpstr>
      <vt:lpstr>Cambria Math</vt:lpstr>
      <vt:lpstr>Century Gothic</vt:lpstr>
      <vt:lpstr>Consolas</vt:lpstr>
      <vt:lpstr>メッシュ</vt:lpstr>
      <vt:lpstr>深層学習による マルチメディアデータを 入力とした動作ラベルの推定 </vt:lpstr>
      <vt:lpstr>発表の流れ</vt:lpstr>
      <vt:lpstr>発表の流れ</vt:lpstr>
      <vt:lpstr>はじめに</vt:lpstr>
      <vt:lpstr>はじめに</vt:lpstr>
      <vt:lpstr>はじめに</vt:lpstr>
      <vt:lpstr>動画に関連する生成タスク</vt:lpstr>
      <vt:lpstr>動画に関連する生成タスク</vt:lpstr>
      <vt:lpstr>関連研究</vt:lpstr>
      <vt:lpstr>関連研究</vt:lpstr>
      <vt:lpstr>研究目標</vt:lpstr>
      <vt:lpstr>分類タスク</vt:lpstr>
      <vt:lpstr>分類タスク</vt:lpstr>
      <vt:lpstr>発表の流れ</vt:lpstr>
      <vt:lpstr>STAIR Actions </vt:lpstr>
      <vt:lpstr>STAIR Actions </vt:lpstr>
      <vt:lpstr>発表の流れ</vt:lpstr>
      <vt:lpstr>メルスペクトログラム</vt:lpstr>
      <vt:lpstr>SpecAugment</vt:lpstr>
      <vt:lpstr>発表の流れ</vt:lpstr>
      <vt:lpstr>数値実験</vt:lpstr>
      <vt:lpstr>数値実験</vt:lpstr>
      <vt:lpstr>前処理</vt:lpstr>
      <vt:lpstr>前処理</vt:lpstr>
      <vt:lpstr>前処理</vt:lpstr>
      <vt:lpstr>前処理</vt:lpstr>
      <vt:lpstr>データ拡張 / 整形</vt:lpstr>
      <vt:lpstr>データ拡張 / 整形</vt:lpstr>
      <vt:lpstr>音声を入力とする動作ラベル推定</vt:lpstr>
      <vt:lpstr>データ数 (音声)</vt:lpstr>
      <vt:lpstr>実験パラメータ</vt:lpstr>
      <vt:lpstr>音声を入力とする動作ラベル推定</vt:lpstr>
      <vt:lpstr>音声を入力とする動作ラベル推定</vt:lpstr>
      <vt:lpstr>音声を入力とする動作ラベル推定</vt:lpstr>
      <vt:lpstr>音声を入力とする動作ラベル識別</vt:lpstr>
      <vt:lpstr>音声を入力とする動作ラベル識別</vt:lpstr>
      <vt:lpstr>動作特有の問題</vt:lpstr>
      <vt:lpstr>SpecAugment の問題</vt:lpstr>
      <vt:lpstr>発表の流れ</vt:lpstr>
      <vt:lpstr>まとめ</vt:lpstr>
      <vt:lpstr>今後の課題</vt:lpstr>
      <vt:lpstr>PowerPoint プレゼンテーション</vt:lpstr>
      <vt:lpstr>PowerPoint プレゼンテーション</vt:lpstr>
      <vt:lpstr>Doc2Vec</vt:lpstr>
      <vt:lpstr>PowerPoint プレゼンテーション</vt:lpstr>
      <vt:lpstr>基礎実験</vt:lpstr>
      <vt:lpstr>前処理</vt:lpstr>
      <vt:lpstr>重複キャプションデータの削除</vt:lpstr>
      <vt:lpstr>キャプションを入力とする動作ラベル識別</vt:lpstr>
      <vt:lpstr>データ数 (キャプション)</vt:lpstr>
      <vt:lpstr>PowerPoint プレゼンテーション</vt:lpstr>
      <vt:lpstr>PowerPoint プレゼンテーション</vt:lpstr>
      <vt:lpstr>SpecAugment [Time Warping]</vt:lpstr>
      <vt:lpstr>VGG</vt:lpstr>
      <vt:lpstr>Residual Net (ResNet)</vt:lpstr>
      <vt:lpstr>PowerPoint プレゼンテーション</vt:lpstr>
      <vt:lpstr>Doc2Vec 学習パラメータ</vt:lpstr>
      <vt:lpstr>PowerPoint プレゼンテーション</vt:lpstr>
      <vt:lpstr>PowerPoint プレゼンテーション</vt:lpstr>
      <vt:lpstr>音声を入力とする動作ラベル識別</vt:lpstr>
      <vt:lpstr>PowerPoint プレゼンテーション</vt:lpstr>
      <vt:lpstr>音声を入力とする動作ラベル識別</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652</cp:revision>
  <dcterms:created xsi:type="dcterms:W3CDTF">2020-01-13T19:40:26Z</dcterms:created>
  <dcterms:modified xsi:type="dcterms:W3CDTF">2021-06-14T07:12:38Z</dcterms:modified>
</cp:coreProperties>
</file>